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322" r:id="rId4"/>
    <p:sldId id="323" r:id="rId5"/>
    <p:sldId id="324" r:id="rId6"/>
    <p:sldId id="325" r:id="rId7"/>
    <p:sldId id="285" r:id="rId8"/>
    <p:sldId id="302" r:id="rId9"/>
    <p:sldId id="316" r:id="rId10"/>
    <p:sldId id="283" r:id="rId11"/>
    <p:sldId id="328" r:id="rId12"/>
    <p:sldId id="298" r:id="rId13"/>
    <p:sldId id="329" r:id="rId14"/>
    <p:sldId id="268" r:id="rId15"/>
    <p:sldId id="319" r:id="rId16"/>
    <p:sldId id="303" r:id="rId17"/>
    <p:sldId id="289" r:id="rId18"/>
    <p:sldId id="318" r:id="rId19"/>
    <p:sldId id="306" r:id="rId20"/>
    <p:sldId id="327" r:id="rId21"/>
    <p:sldId id="291" r:id="rId22"/>
    <p:sldId id="317" r:id="rId23"/>
    <p:sldId id="320" r:id="rId24"/>
    <p:sldId id="266" r:id="rId25"/>
    <p:sldId id="313" r:id="rId26"/>
    <p:sldId id="297" r:id="rId27"/>
    <p:sldId id="331" r:id="rId28"/>
    <p:sldId id="332" r:id="rId29"/>
    <p:sldId id="300" r:id="rId30"/>
  </p:sldIdLst>
  <p:sldSz cx="9144000" cy="5143500" type="screen16x9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9B7C0"/>
    <a:srgbClr val="FFFFFF"/>
    <a:srgbClr val="B058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8" autoAdjust="0"/>
    <p:restoredTop sz="93823" autoAdjust="0"/>
  </p:normalViewPr>
  <p:slideViewPr>
    <p:cSldViewPr>
      <p:cViewPr varScale="1">
        <p:scale>
          <a:sx n="141" d="100"/>
          <a:sy n="141" d="100"/>
        </p:scale>
        <p:origin x="966" y="120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55;&#1088;&#1077;&#1079;&#1077;&#1085;&#1090;&#1072;&#1094;&#1080;&#1080;\&#1042;&#1050;&#1054;\&#1063;&#1077;&#1088;&#1085;&#1086;&#1074;&#1080;&#1082;%20(&#1042;&#1050;&#1054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diyar.kassymbek\Desktop\&#1063;&#1077;&#1088;&#1085;&#1086;&#1074;&#1080;&#1082;%20&#1042;&#1050;&#1054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55;&#1088;&#1077;&#1079;&#1077;&#1085;&#1090;&#1072;&#1094;&#1080;&#1080;\&#1042;&#1050;&#1054;\&#1063;&#1077;&#1088;&#1085;&#1086;&#1074;&#1080;&#1082;%20(&#1042;&#1050;&#1054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55;&#1088;&#1077;&#1079;&#1077;&#1085;&#1090;&#1072;&#1094;&#1080;&#1080;\&#1042;&#1050;&#1054;\&#1063;&#1077;&#1088;&#1085;&#1086;&#1074;&#1080;&#1082;%20(&#1042;&#1050;&#1054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55;&#1088;&#1077;&#1079;&#1077;&#1085;&#1090;&#1072;&#1094;&#1080;&#1080;\&#1042;&#1050;&#1054;\&#1063;&#1077;&#1088;&#1085;&#1086;&#1074;&#1080;&#1082;%20(&#1042;&#1050;&#1054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kapsemetov\Desktop\&#1040;&#1085;&#1072;&#1083;&#1080;&#1090;&#1080;&#1095;&#1077;&#1089;&#1082;&#1080;&#1077;%20&#1086;&#1073;&#1079;&#1086;&#1088;&#1099;\&#1058;&#1091;&#1088;&#1082;&#1077;&#1089;&#1090;&#1072;&#1085;&#1089;&#1082;&#1072;&#1103;\&#1063;&#1077;&#1088;&#1085;&#1086;&#1074;&#1080;&#108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diyar.kassymbek\AppData\Local\Microsoft\Windows\INetCache\Content.Outlook\MGIPGI6V\&#1048;&#1089;&#1093;&#1086;&#1076;&#1085;&#1080;&#1082;%20(003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3;&#1076;&#1080;&#1103;&#1088;\&#1055;&#1088;&#1077;&#1079;&#1077;&#1085;&#1090;&#1072;&#1094;&#1080;&#1103;%20&#1088;&#1077;&#1075;&#1080;&#1086;&#1085;&#1086;&#1074;\&#1042;&#1050;&#1054;\&#1063;&#1077;&#1088;&#1085;&#1086;&#1074;&#1080;&#1082;%20&#1072;&#1085;&#1072;&#1083;&#1080;&#1090;&#1080;&#1082;&#1080;%20&#1042;&#1050;&#1054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87325019442283"/>
          <c:y val="0.13001610932118654"/>
          <c:w val="0.56225349961115423"/>
          <c:h val="0.7196844795022774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D8-44FA-9DD4-B1004A2683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D8-44FA-9DD4-B1004A2683D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9931311-ABC8-441E-8C63-B280DA3B6907}" type="VALUE">
                      <a:rPr lang="ru-RU" smtClean="0"/>
                      <a:pPr/>
                      <a:t>[ЗНАЧЕНИЕ]</a:t>
                    </a:fld>
                    <a:r>
                      <a:rPr lang="ru-RU"/>
                      <a:t> </a:t>
                    </a:r>
                    <a:r>
                      <a:rPr lang="ru-RU" sz="500"/>
                      <a:t>проектов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CD8-44FA-9DD4-B1004A2683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2022'!$E$3:$E$4</c:f>
              <c:strCache>
                <c:ptCount val="2"/>
                <c:pt idx="0">
                  <c:v>ВКО</c:v>
                </c:pt>
                <c:pt idx="1">
                  <c:v>Прочие регионы</c:v>
                </c:pt>
              </c:strCache>
            </c:strRef>
          </c:cat>
          <c:val>
            <c:numRef>
              <c:f>' 2022'!$F$3:$F$4</c:f>
              <c:numCache>
                <c:formatCode>0%</c:formatCode>
                <c:ptCount val="2"/>
                <c:pt idx="0">
                  <c:v>4.0024504798856442E-2</c:v>
                </c:pt>
                <c:pt idx="1">
                  <c:v>0.95997549520114356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D8-44FA-9DD4-B1004A268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Занятость!$S$3</c:f>
              <c:strCache>
                <c:ptCount val="1"/>
                <c:pt idx="0">
                  <c:v>Наемные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Занятость!$T$2:$U$2</c:f>
              <c:strCache>
                <c:ptCount val="2"/>
                <c:pt idx="0">
                  <c:v>2023 г. II кв.</c:v>
                </c:pt>
                <c:pt idx="1">
                  <c:v>2022 г.</c:v>
                </c:pt>
              </c:strCache>
            </c:strRef>
          </c:cat>
          <c:val>
            <c:numRef>
              <c:f>Занятость!$T$3:$U$3</c:f>
              <c:numCache>
                <c:formatCode>_-* #\ ##0_-;\-* #\ ##0_-;_-* "-"??_-;_-@_-</c:formatCode>
                <c:ptCount val="2"/>
                <c:pt idx="0">
                  <c:v>303791</c:v>
                </c:pt>
                <c:pt idx="1">
                  <c:v>293032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4-412F-8FF7-FC5303E667B8}"/>
            </c:ext>
          </c:extLst>
        </c:ser>
        <c:ser>
          <c:idx val="1"/>
          <c:order val="1"/>
          <c:tx>
            <c:strRef>
              <c:f>Занятость!$S$4</c:f>
              <c:strCache>
                <c:ptCount val="1"/>
                <c:pt idx="0">
                  <c:v>Самозанятые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Занятость!$T$2:$U$2</c:f>
              <c:strCache>
                <c:ptCount val="2"/>
                <c:pt idx="0">
                  <c:v>2023 г. II кв.</c:v>
                </c:pt>
                <c:pt idx="1">
                  <c:v>2022 г.</c:v>
                </c:pt>
              </c:strCache>
            </c:strRef>
          </c:cat>
          <c:val>
            <c:numRef>
              <c:f>Занятость!$T$4:$U$4</c:f>
              <c:numCache>
                <c:formatCode>_-* #\ ##0_-;\-* #\ ##0_-;_-* "-"??_-;_-@_-</c:formatCode>
                <c:ptCount val="2"/>
                <c:pt idx="0">
                  <c:v>67530</c:v>
                </c:pt>
                <c:pt idx="1">
                  <c:v>73475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D4-412F-8FF7-FC5303E66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7305696"/>
        <c:axId val="1420020256"/>
      </c:barChart>
      <c:catAx>
        <c:axId val="14173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20020256"/>
        <c:crosses val="autoZero"/>
        <c:auto val="1"/>
        <c:lblAlgn val="ctr"/>
        <c:lblOffset val="100"/>
        <c:noMultiLvlLbl val="0"/>
      </c:catAx>
      <c:valAx>
        <c:axId val="1420020256"/>
        <c:scaling>
          <c:orientation val="minMax"/>
        </c:scaling>
        <c:delete val="1"/>
        <c:axPos val="l"/>
        <c:numFmt formatCode="_-* #\ ##0_-;\-* #\ ##0_-;_-* &quot;-&quot;??_-;_-@_-" sourceLinked="1"/>
        <c:majorTickMark val="none"/>
        <c:minorTickMark val="none"/>
        <c:tickLblPos val="nextTo"/>
        <c:crossAx val="141730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48134489517923"/>
          <c:y val="8.5596685629970345E-2"/>
          <c:w val="0.45147646101199373"/>
          <c:h val="0.7045260478854092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9A-4BC1-895D-0F4A773F2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9A-4BC1-895D-0F4A773F2A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Занятость!$G$4:$G$5</c:f>
              <c:strCache>
                <c:ptCount val="2"/>
                <c:pt idx="0">
                  <c:v>Город</c:v>
                </c:pt>
                <c:pt idx="1">
                  <c:v>Сельская местность</c:v>
                </c:pt>
              </c:strCache>
            </c:strRef>
          </c:cat>
          <c:val>
            <c:numRef>
              <c:f>Занятость!$H$4:$H$5</c:f>
              <c:numCache>
                <c:formatCode>_-* #\ ##0_-;\-* #\ ##0_-;_-* "-"??_-;_-@_-</c:formatCode>
                <c:ptCount val="2"/>
                <c:pt idx="0">
                  <c:v>29861</c:v>
                </c:pt>
                <c:pt idx="1">
                  <c:v>37669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9A-4BC1-895D-0F4A773F2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47-4DE1-8B3C-3ED1841DD6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47-4DE1-8B3C-3ED1841DD6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Занятость!$B$4:$B$5</c:f>
              <c:strCache>
                <c:ptCount val="2"/>
                <c:pt idx="0">
                  <c:v>Город</c:v>
                </c:pt>
                <c:pt idx="1">
                  <c:v>Сельская местность</c:v>
                </c:pt>
              </c:strCache>
            </c:strRef>
          </c:cat>
          <c:val>
            <c:numRef>
              <c:f>Занятость!$C$4:$C$5</c:f>
              <c:numCache>
                <c:formatCode>_-* #\ ##0_-;\-* #\ ##0_-;_-* "-"??_-;_-@_-</c:formatCode>
                <c:ptCount val="2"/>
                <c:pt idx="0">
                  <c:v>244336</c:v>
                </c:pt>
                <c:pt idx="1">
                  <c:v>126985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47-4DE1-8B3C-3ED1841DD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0201924538226"/>
          <c:y val="0.12050578523103139"/>
          <c:w val="0.69974883845922098"/>
          <c:h val="0.75898842953793721"/>
        </c:manualLayout>
      </c:layout>
      <c:doughnutChart>
        <c:varyColors val="1"/>
        <c:ser>
          <c:idx val="0"/>
          <c:order val="0"/>
          <c:spPr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50800" dist="50800" dir="5400000" algn="ctr" rotWithShape="0">
                <a:schemeClr val="tx1">
                  <a:lumMod val="65000"/>
                  <a:lumOff val="35000"/>
                </a:scheme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65000"/>
                    <a:lumOff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BF-4B50-A469-6BD015F27F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65000"/>
                    <a:lumOff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BF-4B50-A469-6BD015F27F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65000"/>
                    <a:lumOff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3BF-4B50-A469-6BD015F27F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65000"/>
                    <a:lumOff val="3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3BF-4B50-A469-6BD015F27F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Занятость!$B$105:$B$108</c:f>
              <c:strCache>
                <c:ptCount val="4"/>
                <c:pt idx="0">
                  <c:v>Туризм</c:v>
                </c:pt>
                <c:pt idx="1">
                  <c:v>Сельское хозяйство</c:v>
                </c:pt>
                <c:pt idx="2">
                  <c:v>Торговля</c:v>
                </c:pt>
                <c:pt idx="3">
                  <c:v>Промышленность</c:v>
                </c:pt>
              </c:strCache>
            </c:strRef>
          </c:cat>
          <c:val>
            <c:numRef>
              <c:f>Занятость!$C$105:$C$108</c:f>
              <c:numCache>
                <c:formatCode>#,##0</c:formatCode>
                <c:ptCount val="4"/>
                <c:pt idx="0">
                  <c:v>254019.3</c:v>
                </c:pt>
                <c:pt idx="1">
                  <c:v>304346.59999999998</c:v>
                </c:pt>
                <c:pt idx="2">
                  <c:v>627478.5</c:v>
                </c:pt>
                <c:pt idx="3">
                  <c:v>1363740.8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BF-4B50-A469-6BD015F27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  <c:holeSize val="35"/>
      </c:doughnutChart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127000">
        <a:schemeClr val="bg1"/>
      </a:glow>
    </a:effectLst>
  </c:spPr>
  <c:txPr>
    <a:bodyPr/>
    <a:lstStyle/>
    <a:p>
      <a:pPr>
        <a:defRPr sz="11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'Динамика внешней торговли'!$C$1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внешней торговли'!$B$2:$B$5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'Динамика внешней торговли'!$C$2:$C$5</c:f>
              <c:numCache>
                <c:formatCode>#\ ##0.0</c:formatCode>
                <c:ptCount val="4"/>
                <c:pt idx="0">
                  <c:v>2217.66665246</c:v>
                </c:pt>
                <c:pt idx="1">
                  <c:v>2148.5919387500003</c:v>
                </c:pt>
                <c:pt idx="2">
                  <c:v>2408.75527246</c:v>
                </c:pt>
                <c:pt idx="3">
                  <c:v>2863.4408969599999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A-4A94-AD9E-30463095477D}"/>
            </c:ext>
          </c:extLst>
        </c:ser>
        <c:ser>
          <c:idx val="1"/>
          <c:order val="1"/>
          <c:tx>
            <c:strRef>
              <c:f>'Динамика внешней торговли'!$D$1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внешней торговли'!$B$2:$B$5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'Динамика внешней торговли'!$D$2:$D$5</c:f>
              <c:numCache>
                <c:formatCode>#\ ##0.0</c:formatCode>
                <c:ptCount val="4"/>
                <c:pt idx="0">
                  <c:v>861.80809592999901</c:v>
                </c:pt>
                <c:pt idx="1">
                  <c:v>766.8336039599991</c:v>
                </c:pt>
                <c:pt idx="2">
                  <c:v>1012.7312521900001</c:v>
                </c:pt>
                <c:pt idx="3">
                  <c:v>1195.0884845600001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6A-4A94-AD9E-304630954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917857343"/>
        <c:axId val="1917859007"/>
      </c:barChart>
      <c:catAx>
        <c:axId val="1917857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917859007"/>
        <c:crosses val="autoZero"/>
        <c:auto val="1"/>
        <c:lblAlgn val="ctr"/>
        <c:lblOffset val="100"/>
        <c:noMultiLvlLbl val="0"/>
      </c:catAx>
      <c:valAx>
        <c:axId val="191785900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917857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01223888036466"/>
          <c:y val="8.645625023145577E-2"/>
          <c:w val="0.4827170104222655"/>
          <c:h val="0.744188724400992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0B-468F-AD11-1AEAF2AB53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0B-468F-AD11-1AEAF2AB534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E1712F-5D47-4E2D-8AE2-19D18C246EA9}" type="VALUE">
                      <a:rPr lang="ru-RU" smtClean="0"/>
                      <a:pPr/>
                      <a:t>[ЗНАЧЕНИЕ]</a:t>
                    </a:fld>
                    <a:r>
                      <a:rPr lang="ru-RU"/>
                      <a:t> </a:t>
                    </a:r>
                    <a:r>
                      <a:rPr lang="ru-RU" sz="500"/>
                      <a:t>проектов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70B-468F-AD11-1AEAF2AB53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2022'!$E$10:$E$11</c:f>
              <c:strCache>
                <c:ptCount val="2"/>
                <c:pt idx="0">
                  <c:v>ВКО</c:v>
                </c:pt>
                <c:pt idx="1">
                  <c:v>Прочие регионы</c:v>
                </c:pt>
              </c:strCache>
            </c:strRef>
          </c:cat>
          <c:val>
            <c:numRef>
              <c:f>' 2022'!$F$10:$F$11</c:f>
              <c:numCache>
                <c:formatCode>0%</c:formatCode>
                <c:ptCount val="2"/>
                <c:pt idx="0">
                  <c:v>4.8313363168278715E-2</c:v>
                </c:pt>
                <c:pt idx="1">
                  <c:v>0.95168663683172128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0B-468F-AD11-1AEAF2AB5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54051747184118"/>
          <c:y val="8.1278006147465096E-2"/>
          <c:w val="0.53012157335145638"/>
          <c:h val="0.7618939330815094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A6-45C1-915D-2D0D39C95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A6-45C1-915D-2D0D39C958C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E1712F-5D47-4E2D-8AE2-19D18C246EA9}" type="VALUE">
                      <a:rPr lang="ru-RU" smtClean="0"/>
                      <a:pPr/>
                      <a:t>[ЗНАЧЕНИЕ]</a:t>
                    </a:fld>
                    <a:r>
                      <a:rPr lang="ru-RU"/>
                      <a:t> </a:t>
                    </a:r>
                    <a:r>
                      <a:rPr lang="ru-RU" sz="500"/>
                      <a:t>проектов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A6-45C1-915D-2D0D39C958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2022'!$E$10:$E$11</c:f>
              <c:strCache>
                <c:ptCount val="2"/>
                <c:pt idx="0">
                  <c:v>ВКО</c:v>
                </c:pt>
                <c:pt idx="1">
                  <c:v>Прочие регионы</c:v>
                </c:pt>
              </c:strCache>
            </c:strRef>
          </c:cat>
          <c:val>
            <c:numRef>
              <c:f>' 2022'!$F$10:$F$11</c:f>
              <c:numCache>
                <c:formatCode>0%</c:formatCode>
                <c:ptCount val="2"/>
                <c:pt idx="0">
                  <c:v>4.8313363168278715E-2</c:v>
                </c:pt>
                <c:pt idx="1">
                  <c:v>0.95168663683172128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A6-45C1-915D-2D0D39C95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54051747184118"/>
          <c:y val="8.1278006147465096E-2"/>
          <c:w val="0.53012157335145638"/>
          <c:h val="0.7618939330815094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7B-489D-BF4A-89D68D0F7C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7B-489D-BF4A-89D68D0F7C2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E1712F-5D47-4E2D-8AE2-19D18C246EA9}" type="VALUE">
                      <a:rPr lang="ru-RU" smtClean="0"/>
                      <a:pPr/>
                      <a:t>[ЗНАЧЕНИЕ]</a:t>
                    </a:fld>
                    <a:r>
                      <a:rPr lang="ru-RU"/>
                      <a:t> </a:t>
                    </a:r>
                    <a:r>
                      <a:rPr lang="ru-RU" sz="500"/>
                      <a:t>проектов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7B-489D-BF4A-89D68D0F7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2022'!$E$10:$E$11</c:f>
              <c:strCache>
                <c:ptCount val="2"/>
                <c:pt idx="0">
                  <c:v>ВКО</c:v>
                </c:pt>
                <c:pt idx="1">
                  <c:v>Прочие регионы</c:v>
                </c:pt>
              </c:strCache>
            </c:strRef>
          </c:cat>
          <c:val>
            <c:numRef>
              <c:f>' 2022'!$F$10:$F$11</c:f>
              <c:numCache>
                <c:formatCode>0%</c:formatCode>
                <c:ptCount val="2"/>
                <c:pt idx="0">
                  <c:v>4.8313363168278715E-2</c:v>
                </c:pt>
                <c:pt idx="1">
                  <c:v>0.95168663683172128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7B-489D-BF4A-89D68D0F7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805198407899939"/>
          <c:y val="5.1054287482051514E-2"/>
          <c:w val="0.61893110078930957"/>
          <c:h val="0.897891425035897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C65-4B0D-A017-56C546BC4355}"/>
              </c:ext>
            </c:extLst>
          </c:dPt>
          <c:dLbls>
            <c:dLbl>
              <c:idx val="10"/>
              <c:tx>
                <c:rich>
                  <a:bodyPr/>
                  <a:lstStyle/>
                  <a:p>
                    <a:fld id="{53B14D7A-1C3A-40AB-8AFA-0DB903438CD3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17D-4298-87D0-7B7F9347B229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F1527F05-0ABA-4C48-B860-86D14E4E53B6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C65-4B0D-A017-56C546BC43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'6'!$A$5:$A$25</c:f>
              <c:strCache>
                <c:ptCount val="21"/>
                <c:pt idx="0">
                  <c:v>Улытауская</c:v>
                </c:pt>
                <c:pt idx="1">
                  <c:v>Абайская</c:v>
                </c:pt>
                <c:pt idx="2">
                  <c:v>КГД МФ РК*</c:v>
                </c:pt>
                <c:pt idx="3">
                  <c:v>СКО</c:v>
                </c:pt>
                <c:pt idx="4">
                  <c:v>Жамбылская</c:v>
                </c:pt>
                <c:pt idx="5">
                  <c:v>Кызылординская</c:v>
                </c:pt>
                <c:pt idx="6">
                  <c:v>Жетысуская</c:v>
                </c:pt>
                <c:pt idx="7">
                  <c:v>Акмолинская</c:v>
                </c:pt>
                <c:pt idx="8">
                  <c:v>Костанайская</c:v>
                </c:pt>
                <c:pt idx="9">
                  <c:v>г. Шымкент</c:v>
                </c:pt>
                <c:pt idx="10">
                  <c:v>Туркестанская</c:v>
                </c:pt>
                <c:pt idx="11">
                  <c:v>ВКО</c:v>
                </c:pt>
                <c:pt idx="12">
                  <c:v>ЗКО</c:v>
                </c:pt>
                <c:pt idx="13">
                  <c:v>Актюбинская</c:v>
                </c:pt>
                <c:pt idx="14">
                  <c:v>Мангистауская</c:v>
                </c:pt>
                <c:pt idx="15">
                  <c:v>Павлодарская</c:v>
                </c:pt>
                <c:pt idx="16">
                  <c:v>Карагандинская</c:v>
                </c:pt>
                <c:pt idx="17">
                  <c:v>Алматинская</c:v>
                </c:pt>
                <c:pt idx="18">
                  <c:v>г.Астана</c:v>
                </c:pt>
                <c:pt idx="19">
                  <c:v>Атырауская</c:v>
                </c:pt>
                <c:pt idx="20">
                  <c:v>г.Алматы</c:v>
                </c:pt>
              </c:strCache>
            </c:strRef>
          </c:cat>
          <c:val>
            <c:numRef>
              <c:f>'6'!$B$5:$B$25</c:f>
              <c:numCache>
                <c:formatCode>_-* #,##0.0_-;\-* #,##0.0_-;_-* "-"??_-;_-@_-</c:formatCode>
                <c:ptCount val="21"/>
                <c:pt idx="0">
                  <c:v>16.360085000000002</c:v>
                </c:pt>
                <c:pt idx="1">
                  <c:v>67.724189999999993</c:v>
                </c:pt>
                <c:pt idx="2">
                  <c:v>135.12180000000001</c:v>
                </c:pt>
                <c:pt idx="3">
                  <c:v>153.24998099999999</c:v>
                </c:pt>
                <c:pt idx="4">
                  <c:v>183.246556</c:v>
                </c:pt>
                <c:pt idx="5">
                  <c:v>206.846338</c:v>
                </c:pt>
                <c:pt idx="6">
                  <c:v>315.94678199999998</c:v>
                </c:pt>
                <c:pt idx="7">
                  <c:v>329.372996</c:v>
                </c:pt>
                <c:pt idx="8">
                  <c:v>399.11703199999999</c:v>
                </c:pt>
                <c:pt idx="9">
                  <c:v>441.58463999999998</c:v>
                </c:pt>
                <c:pt idx="10">
                  <c:v>477.718503</c:v>
                </c:pt>
                <c:pt idx="11">
                  <c:v>511.569594</c:v>
                </c:pt>
                <c:pt idx="12">
                  <c:v>521.19200799999999</c:v>
                </c:pt>
                <c:pt idx="13">
                  <c:v>540.27847499999996</c:v>
                </c:pt>
                <c:pt idx="14">
                  <c:v>553.05361200000004</c:v>
                </c:pt>
                <c:pt idx="15">
                  <c:v>591.25779799999998</c:v>
                </c:pt>
                <c:pt idx="16">
                  <c:v>812.68391899999995</c:v>
                </c:pt>
                <c:pt idx="17">
                  <c:v>930.08254899999997</c:v>
                </c:pt>
                <c:pt idx="18">
                  <c:v>2100.7557360000001</c:v>
                </c:pt>
                <c:pt idx="19">
                  <c:v>2347.9537879999998</c:v>
                </c:pt>
                <c:pt idx="20">
                  <c:v>4141.1639029999997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8-4219-BDEC-CE3F534C5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1111520"/>
        <c:axId val="1051126752"/>
      </c:barChart>
      <c:catAx>
        <c:axId val="105111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051126752"/>
        <c:crosses val="autoZero"/>
        <c:auto val="1"/>
        <c:lblAlgn val="ctr"/>
        <c:lblOffset val="100"/>
        <c:tickLblSkip val="1"/>
        <c:noMultiLvlLbl val="0"/>
      </c:catAx>
      <c:valAx>
        <c:axId val="1051126752"/>
        <c:scaling>
          <c:orientation val="minMax"/>
        </c:scaling>
        <c:delete val="1"/>
        <c:axPos val="b"/>
        <c:numFmt formatCode="_-* #,##0.0_-;\-* #,##0.0_-;_-* &quot;-&quot;??_-;_-@_-" sourceLinked="1"/>
        <c:majorTickMark val="none"/>
        <c:minorTickMark val="none"/>
        <c:tickLblPos val="nextTo"/>
        <c:crossAx val="105111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Charts1!$B$241</c:f>
              <c:strCache>
                <c:ptCount val="1"/>
                <c:pt idx="0">
                  <c:v>ВДС МСП, млрд тенге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Charts1!$A$242:$A$261</c:f>
              <c:strCache>
                <c:ptCount val="20"/>
                <c:pt idx="0">
                  <c:v>Жетісу</c:v>
                </c:pt>
                <c:pt idx="1">
                  <c:v>Ұлытау</c:v>
                </c:pt>
                <c:pt idx="2">
                  <c:v>Северо-Казахстанская</c:v>
                </c:pt>
                <c:pt idx="3">
                  <c:v>Абай</c:v>
                </c:pt>
                <c:pt idx="4">
                  <c:v>Кызылординская</c:v>
                </c:pt>
                <c:pt idx="5">
                  <c:v>Жамбылская</c:v>
                </c:pt>
                <c:pt idx="6">
                  <c:v>г. Шымкент</c:v>
                </c:pt>
                <c:pt idx="7">
                  <c:v>Акмолинская</c:v>
                </c:pt>
                <c:pt idx="8">
                  <c:v>Туркестанская</c:v>
                </c:pt>
                <c:pt idx="9">
                  <c:v>Восточно-Казахстанская</c:v>
                </c:pt>
                <c:pt idx="10">
                  <c:v>Мангистауская</c:v>
                </c:pt>
                <c:pt idx="11">
                  <c:v>Костанайская</c:v>
                </c:pt>
                <c:pt idx="12">
                  <c:v>Павлодарская</c:v>
                </c:pt>
                <c:pt idx="13">
                  <c:v>Алматинская</c:v>
                </c:pt>
                <c:pt idx="14">
                  <c:v>Актюбинская</c:v>
                </c:pt>
                <c:pt idx="15">
                  <c:v>Западно-Казахстанская</c:v>
                </c:pt>
                <c:pt idx="16">
                  <c:v>Карагандинская</c:v>
                </c:pt>
                <c:pt idx="17">
                  <c:v>г. Астана</c:v>
                </c:pt>
                <c:pt idx="18">
                  <c:v>Атырауская</c:v>
                </c:pt>
                <c:pt idx="19">
                  <c:v>г. Алматы</c:v>
                </c:pt>
              </c:strCache>
            </c:strRef>
          </c:cat>
          <c:val>
            <c:numRef>
              <c:f>Charts1!$B$242:$B$261</c:f>
              <c:numCache>
                <c:formatCode>#,##0</c:formatCode>
                <c:ptCount val="20"/>
                <c:pt idx="0">
                  <c:v>544.96454509796501</c:v>
                </c:pt>
                <c:pt idx="1">
                  <c:v>84.924372484635711</c:v>
                </c:pt>
                <c:pt idx="2">
                  <c:v>795.8642999376699</c:v>
                </c:pt>
                <c:pt idx="3">
                  <c:v>382.92051541725397</c:v>
                </c:pt>
                <c:pt idx="4">
                  <c:v>422.59372060351393</c:v>
                </c:pt>
                <c:pt idx="5">
                  <c:v>658.42901902991332</c:v>
                </c:pt>
                <c:pt idx="6">
                  <c:v>1317.9290843962265</c:v>
                </c:pt>
                <c:pt idx="7">
                  <c:v>989.69885201195359</c:v>
                </c:pt>
                <c:pt idx="8">
                  <c:v>892.0363859017906</c:v>
                </c:pt>
                <c:pt idx="9">
                  <c:v>864.16382675113914</c:v>
                </c:pt>
                <c:pt idx="10">
                  <c:v>1215.993802109138</c:v>
                </c:pt>
                <c:pt idx="11">
                  <c:v>1373.9719567090733</c:v>
                </c:pt>
                <c:pt idx="12">
                  <c:v>793.76861674157954</c:v>
                </c:pt>
                <c:pt idx="13">
                  <c:v>1790.2884977007368</c:v>
                </c:pt>
                <c:pt idx="14">
                  <c:v>1088.5082243255429</c:v>
                </c:pt>
                <c:pt idx="15">
                  <c:v>1458.9559707567437</c:v>
                </c:pt>
                <c:pt idx="16">
                  <c:v>1432.3233079842601</c:v>
                </c:pt>
                <c:pt idx="17">
                  <c:v>7261.4186558581332</c:v>
                </c:pt>
                <c:pt idx="18">
                  <c:v>3211.1016259750313</c:v>
                </c:pt>
                <c:pt idx="19">
                  <c:v>11026.054995731258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4-4780-BD8C-425F9048F502}"/>
            </c:ext>
          </c:extLst>
        </c:ser>
        <c:ser>
          <c:idx val="1"/>
          <c:order val="1"/>
          <c:tx>
            <c:strRef>
              <c:f>Charts1!$C$241</c:f>
              <c:strCache>
                <c:ptCount val="1"/>
                <c:pt idx="0">
                  <c:v>ВРП, млрд тенге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Charts1!$A$242:$A$261</c:f>
              <c:strCache>
                <c:ptCount val="20"/>
                <c:pt idx="0">
                  <c:v>Жетісу</c:v>
                </c:pt>
                <c:pt idx="1">
                  <c:v>Ұлытау</c:v>
                </c:pt>
                <c:pt idx="2">
                  <c:v>Северо-Казахстанская</c:v>
                </c:pt>
                <c:pt idx="3">
                  <c:v>Абай</c:v>
                </c:pt>
                <c:pt idx="4">
                  <c:v>Кызылординская</c:v>
                </c:pt>
                <c:pt idx="5">
                  <c:v>Жамбылская</c:v>
                </c:pt>
                <c:pt idx="6">
                  <c:v>г. Шымкент</c:v>
                </c:pt>
                <c:pt idx="7">
                  <c:v>Акмолинская</c:v>
                </c:pt>
                <c:pt idx="8">
                  <c:v>Туркестанская</c:v>
                </c:pt>
                <c:pt idx="9">
                  <c:v>Восточно-Казахстанская</c:v>
                </c:pt>
                <c:pt idx="10">
                  <c:v>Мангистауская</c:v>
                </c:pt>
                <c:pt idx="11">
                  <c:v>Костанайская</c:v>
                </c:pt>
                <c:pt idx="12">
                  <c:v>Павлодарская</c:v>
                </c:pt>
                <c:pt idx="13">
                  <c:v>Алматинская</c:v>
                </c:pt>
                <c:pt idx="14">
                  <c:v>Актюбинская</c:v>
                </c:pt>
                <c:pt idx="15">
                  <c:v>Западно-Казахстанская</c:v>
                </c:pt>
                <c:pt idx="16">
                  <c:v>Карагандинская</c:v>
                </c:pt>
                <c:pt idx="17">
                  <c:v>г. Астана</c:v>
                </c:pt>
                <c:pt idx="18">
                  <c:v>Атырауская</c:v>
                </c:pt>
                <c:pt idx="19">
                  <c:v>г. Алматы</c:v>
                </c:pt>
              </c:strCache>
            </c:strRef>
          </c:cat>
          <c:val>
            <c:numRef>
              <c:f>Charts1!$C$242:$C$261</c:f>
              <c:numCache>
                <c:formatCode>#,##0</c:formatCode>
                <c:ptCount val="20"/>
                <c:pt idx="0">
                  <c:v>1387.6020000000001</c:v>
                </c:pt>
                <c:pt idx="1">
                  <c:v>1673.9725000000001</c:v>
                </c:pt>
                <c:pt idx="2">
                  <c:v>2122.8382000000001</c:v>
                </c:pt>
                <c:pt idx="3">
                  <c:v>2310.0769</c:v>
                </c:pt>
                <c:pt idx="4">
                  <c:v>2339.3456000000001</c:v>
                </c:pt>
                <c:pt idx="5">
                  <c:v>2749.0132000000003</c:v>
                </c:pt>
                <c:pt idx="6">
                  <c:v>3165.4050999999999</c:v>
                </c:pt>
                <c:pt idx="7">
                  <c:v>3354.7819</c:v>
                </c:pt>
                <c:pt idx="8">
                  <c:v>3506.1653999999999</c:v>
                </c:pt>
                <c:pt idx="9">
                  <c:v>3898.056</c:v>
                </c:pt>
                <c:pt idx="10">
                  <c:v>4052.8511000000003</c:v>
                </c:pt>
                <c:pt idx="11">
                  <c:v>4167.7262000000001</c:v>
                </c:pt>
                <c:pt idx="12">
                  <c:v>4178.2438999999995</c:v>
                </c:pt>
                <c:pt idx="13">
                  <c:v>4248.8908000000001</c:v>
                </c:pt>
                <c:pt idx="14">
                  <c:v>4312.5808999999999</c:v>
                </c:pt>
                <c:pt idx="15">
                  <c:v>4402.5004000000008</c:v>
                </c:pt>
                <c:pt idx="16">
                  <c:v>7396.3782000000001</c:v>
                </c:pt>
                <c:pt idx="17">
                  <c:v>10444.1368</c:v>
                </c:pt>
                <c:pt idx="18">
                  <c:v>14114.6934</c:v>
                </c:pt>
                <c:pt idx="19">
                  <c:v>19066.587100000001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4-4780-BD8C-425F9048F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08806080"/>
        <c:axId val="1808814400"/>
      </c:barChart>
      <c:catAx>
        <c:axId val="180880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808814400"/>
        <c:crosses val="autoZero"/>
        <c:auto val="1"/>
        <c:lblAlgn val="ctr"/>
        <c:lblOffset val="100"/>
        <c:tickLblSkip val="1"/>
        <c:noMultiLvlLbl val="0"/>
      </c:catAx>
      <c:valAx>
        <c:axId val="18088144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0880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BD-46D5-ACDA-7B37823A2E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Графики!$A$3:$A$22</c:f>
              <c:strCache>
                <c:ptCount val="20"/>
                <c:pt idx="0">
                  <c:v>Туркестанская</c:v>
                </c:pt>
                <c:pt idx="1">
                  <c:v>Жетісу</c:v>
                </c:pt>
                <c:pt idx="2">
                  <c:v>Жамбылская</c:v>
                </c:pt>
                <c:pt idx="3">
                  <c:v>г. Шымкент</c:v>
                </c:pt>
                <c:pt idx="4">
                  <c:v>Алматинская</c:v>
                </c:pt>
                <c:pt idx="5">
                  <c:v>Кызылординская</c:v>
                </c:pt>
                <c:pt idx="6">
                  <c:v>Абай</c:v>
                </c:pt>
                <c:pt idx="7">
                  <c:v>Северо-Казахстанская</c:v>
                </c:pt>
                <c:pt idx="8">
                  <c:v>Акмолинская</c:v>
                </c:pt>
                <c:pt idx="9">
                  <c:v>Актюбинская </c:v>
                </c:pt>
                <c:pt idx="10">
                  <c:v>Костанайская</c:v>
                </c:pt>
                <c:pt idx="11">
                  <c:v>Восточно-Казахстанская</c:v>
                </c:pt>
                <c:pt idx="12">
                  <c:v>Павлодарская</c:v>
                </c:pt>
                <c:pt idx="13">
                  <c:v>Мангистауская</c:v>
                </c:pt>
                <c:pt idx="14">
                  <c:v>Карагандинская</c:v>
                </c:pt>
                <c:pt idx="15">
                  <c:v>Западно-Казахстанская</c:v>
                </c:pt>
                <c:pt idx="16">
                  <c:v>Ұлытау</c:v>
                </c:pt>
                <c:pt idx="17">
                  <c:v>г. Астана</c:v>
                </c:pt>
                <c:pt idx="18">
                  <c:v>г. Алматы</c:v>
                </c:pt>
                <c:pt idx="19">
                  <c:v>Атырауская</c:v>
                </c:pt>
              </c:strCache>
            </c:strRef>
          </c:cat>
          <c:val>
            <c:numRef>
              <c:f>Графики!$B$3:$B$22</c:f>
              <c:numCache>
                <c:formatCode>#,##0</c:formatCode>
                <c:ptCount val="20"/>
                <c:pt idx="0">
                  <c:v>1671.8</c:v>
                </c:pt>
                <c:pt idx="1">
                  <c:v>2042.1</c:v>
                </c:pt>
                <c:pt idx="2">
                  <c:v>2212.1999999999998</c:v>
                </c:pt>
                <c:pt idx="3">
                  <c:v>2798.4</c:v>
                </c:pt>
                <c:pt idx="4">
                  <c:v>2860</c:v>
                </c:pt>
                <c:pt idx="5">
                  <c:v>2917.9</c:v>
                </c:pt>
                <c:pt idx="6">
                  <c:v>3901.1</c:v>
                </c:pt>
                <c:pt idx="7">
                  <c:v>4097.7</c:v>
                </c:pt>
                <c:pt idx="8">
                  <c:v>4428.5</c:v>
                </c:pt>
                <c:pt idx="9">
                  <c:v>4788.2</c:v>
                </c:pt>
                <c:pt idx="10">
                  <c:v>5014.7</c:v>
                </c:pt>
                <c:pt idx="11">
                  <c:v>5353.8</c:v>
                </c:pt>
                <c:pt idx="12">
                  <c:v>5685.8</c:v>
                </c:pt>
                <c:pt idx="13">
                  <c:v>5817.8</c:v>
                </c:pt>
                <c:pt idx="14">
                  <c:v>6412.9</c:v>
                </c:pt>
                <c:pt idx="15">
                  <c:v>6467.8</c:v>
                </c:pt>
                <c:pt idx="16">
                  <c:v>7278.4</c:v>
                </c:pt>
                <c:pt idx="17">
                  <c:v>8053.9</c:v>
                </c:pt>
                <c:pt idx="18">
                  <c:v>8985.6</c:v>
                </c:pt>
                <c:pt idx="19">
                  <c:v>19974.099999999999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BD-46D5-ACDA-7B37823A2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17244448"/>
        <c:axId val="2125483536"/>
      </c:barChart>
      <c:catAx>
        <c:axId val="141724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125483536"/>
        <c:crosses val="autoZero"/>
        <c:auto val="1"/>
        <c:lblAlgn val="ctr"/>
        <c:lblOffset val="100"/>
        <c:tickLblSkip val="1"/>
        <c:noMultiLvlLbl val="0"/>
      </c:catAx>
      <c:valAx>
        <c:axId val="2125483536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141724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Занятость!$K$3</c:f>
              <c:strCache>
                <c:ptCount val="1"/>
                <c:pt idx="0">
                  <c:v>Рабочая сила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Занятость!$L$2:$M$2</c:f>
              <c:strCache>
                <c:ptCount val="2"/>
                <c:pt idx="0">
                  <c:v>2023 г. II кв.</c:v>
                </c:pt>
                <c:pt idx="1">
                  <c:v>2022 г.</c:v>
                </c:pt>
              </c:strCache>
            </c:strRef>
          </c:cat>
          <c:val>
            <c:numRef>
              <c:f>Занятость!$L$3:$M$3</c:f>
              <c:numCache>
                <c:formatCode>_-* #\ ##0_-;\-* #\ ##0_-;_-* "-"??_-;_-@_-</c:formatCode>
                <c:ptCount val="2"/>
                <c:pt idx="0">
                  <c:v>389543</c:v>
                </c:pt>
                <c:pt idx="1">
                  <c:v>384641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9-428F-941A-657336860AD3}"/>
            </c:ext>
          </c:extLst>
        </c:ser>
        <c:ser>
          <c:idx val="1"/>
          <c:order val="1"/>
          <c:tx>
            <c:strRef>
              <c:f>Занятость!$K$4</c:f>
              <c:strCache>
                <c:ptCount val="1"/>
                <c:pt idx="0">
                  <c:v>Нерабочая сила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Занятость!$L$2:$M$2</c:f>
              <c:strCache>
                <c:ptCount val="2"/>
                <c:pt idx="0">
                  <c:v>2023 г. II кв.</c:v>
                </c:pt>
                <c:pt idx="1">
                  <c:v>2022 г.</c:v>
                </c:pt>
              </c:strCache>
            </c:strRef>
          </c:cat>
          <c:val>
            <c:numRef>
              <c:f>Занятость!$L$4:$M$4</c:f>
              <c:numCache>
                <c:formatCode>_-* #\ ##0_-;\-* #\ ##0_-;_-* "-"??_-;_-@_-</c:formatCode>
                <c:ptCount val="2"/>
                <c:pt idx="0">
                  <c:v>183007</c:v>
                </c:pt>
                <c:pt idx="1">
                  <c:v>191123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B9-428F-941A-657336860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7249552"/>
        <c:axId val="1527678128"/>
      </c:barChart>
      <c:catAx>
        <c:axId val="141724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527678128"/>
        <c:crosses val="autoZero"/>
        <c:auto val="1"/>
        <c:lblAlgn val="ctr"/>
        <c:lblOffset val="100"/>
        <c:noMultiLvlLbl val="0"/>
      </c:catAx>
      <c:valAx>
        <c:axId val="1527678128"/>
        <c:scaling>
          <c:orientation val="minMax"/>
        </c:scaling>
        <c:delete val="1"/>
        <c:axPos val="l"/>
        <c:numFmt formatCode="_-* #\ ##0_-;\-* #\ ##0_-;_-* &quot;-&quot;??_-;_-@_-" sourceLinked="1"/>
        <c:majorTickMark val="none"/>
        <c:minorTickMark val="none"/>
        <c:tickLblPos val="nextTo"/>
        <c:crossAx val="141724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Занятость!$O$3</c:f>
              <c:strCache>
                <c:ptCount val="1"/>
                <c:pt idx="0">
                  <c:v>Занятые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Занятость!$P$2:$Q$2</c:f>
              <c:strCache>
                <c:ptCount val="2"/>
                <c:pt idx="0">
                  <c:v>2023 г. II кв.</c:v>
                </c:pt>
                <c:pt idx="1">
                  <c:v>2022 г.</c:v>
                </c:pt>
              </c:strCache>
            </c:strRef>
          </c:cat>
          <c:val>
            <c:numRef>
              <c:f>Занятость!$P$3:$Q$3</c:f>
              <c:numCache>
                <c:formatCode>_-* #\ ##0_-;\-* #\ ##0_-;_-* "-"??_-;_-@_-</c:formatCode>
                <c:ptCount val="2"/>
                <c:pt idx="0">
                  <c:v>371321</c:v>
                </c:pt>
                <c:pt idx="1">
                  <c:v>366507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E-4769-B0CD-20034F14C6BB}"/>
            </c:ext>
          </c:extLst>
        </c:ser>
        <c:ser>
          <c:idx val="1"/>
          <c:order val="1"/>
          <c:tx>
            <c:strRef>
              <c:f>Занятость!$O$4</c:f>
              <c:strCache>
                <c:ptCount val="1"/>
                <c:pt idx="0">
                  <c:v>Безработные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Занятость!$P$2:$Q$2</c:f>
              <c:strCache>
                <c:ptCount val="2"/>
                <c:pt idx="0">
                  <c:v>2023 г. II кв.</c:v>
                </c:pt>
                <c:pt idx="1">
                  <c:v>2022 г.</c:v>
                </c:pt>
              </c:strCache>
            </c:strRef>
          </c:cat>
          <c:val>
            <c:numRef>
              <c:f>Занятость!$P$4:$Q$4</c:f>
              <c:numCache>
                <c:formatCode>_-* #\ ##0_-;\-* #\ ##0_-;_-* "-"??_-;_-@_-</c:formatCode>
                <c:ptCount val="2"/>
                <c:pt idx="0">
                  <c:v>18222</c:v>
                </c:pt>
                <c:pt idx="1">
                  <c:v>18134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E-4769-B0CD-20034F14C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7597120"/>
        <c:axId val="1526702944"/>
      </c:barChart>
      <c:catAx>
        <c:axId val="69759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526702944"/>
        <c:crosses val="autoZero"/>
        <c:auto val="1"/>
        <c:lblAlgn val="ctr"/>
        <c:lblOffset val="100"/>
        <c:noMultiLvlLbl val="0"/>
      </c:catAx>
      <c:valAx>
        <c:axId val="1526702944"/>
        <c:scaling>
          <c:orientation val="minMax"/>
        </c:scaling>
        <c:delete val="1"/>
        <c:axPos val="l"/>
        <c:numFmt formatCode="_-* #\ ##0_-;\-* #\ ##0_-;_-* &quot;-&quot;??_-;_-@_-" sourceLinked="1"/>
        <c:majorTickMark val="none"/>
        <c:minorTickMark val="none"/>
        <c:tickLblPos val="nextTo"/>
        <c:crossAx val="69759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2BB5EFD-A3D0-4702-9C69-F1A408F73A72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33032F63-13CF-4B74-AB1E-5F005B9FB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AC776A41-AFF7-4FEF-A843-9078EF49926D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0A8A74CE-62FB-4BD5-9922-6BB74986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88C52-4D55-479F-857B-6A186B3810C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693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71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6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0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8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8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3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50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856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89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9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313F4DEB-A0CC-48CA-9175-FC2964662607}" type="datetime1">
              <a:rPr lang="ru-RU" smtClean="0"/>
              <a:t>28.11.2023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A62-9D38-4A96-AA43-F951AB3FC3B6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466-7E37-4D3F-A09E-1BF04A30F8FA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FB5F-9144-4EE9-BFF0-9C44DCB64484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816298AB-758B-4E15-A815-FE60C7CE9CB6}" type="datetime1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558D-431F-487C-B141-968E9E63D316}" type="datetime1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CD50-1FE3-4D89-8166-57951E8D2D47}" type="datetime1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E68-445E-44CC-88F6-BAF8DFD37493}" type="datetime1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503C-BAF0-451E-A64E-867C7E6C4C62}" type="datetime1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4898-0F00-4443-ADB9-D0E77A6EC511}" type="datetime1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EC8-ADD2-44EE-80D0-457037122EBD}" type="datetime1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7D316-F97E-4390-AD10-AF3C18805A63}" type="datetime1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.gov.k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hyperlink" Target="https://www.stat.gov.k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hyperlink" Target="https://www.stat.gov.kz/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hyperlink" Target="https://kgd.gov.kz/" TargetMode="External"/><Relationship Id="rId4" Type="http://schemas.openxmlformats.org/officeDocument/2006/relationships/hyperlink" Target="https://www.stat.gov.kz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.gov.kz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hyperlink" Target="https://kgd.gov.k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gd.gov.kz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ijournal.ru/jour/article/view/31/16" TargetMode="External"/><Relationship Id="rId3" Type="http://schemas.openxmlformats.org/officeDocument/2006/relationships/hyperlink" Target="https://kgd.gov.kz/ru/exp_trade_files" TargetMode="External"/><Relationship Id="rId7" Type="http://schemas.openxmlformats.org/officeDocument/2006/relationships/hyperlink" Target="https://www.undp.org/sites/g/files/zskgke326/files/migration/kz/9df747f221b2d141139e34612f4e612e2008dd3ab430eccdf15fa02052700b46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.zakon.kz/Document/?doc_id=37957260" TargetMode="External"/><Relationship Id="rId5" Type="http://schemas.openxmlformats.org/officeDocument/2006/relationships/hyperlink" Target="https://www.gov.kz/memleket/entities/akimvko?lang=ru" TargetMode="External"/><Relationship Id="rId4" Type="http://schemas.openxmlformats.org/officeDocument/2006/relationships/hyperlink" Target="https://stat.gov.kz/ru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www.damu.kz/" TargetMode="External"/><Relationship Id="rId7" Type="http://schemas.openxmlformats.org/officeDocument/2006/relationships/hyperlink" Target="http://facebook.com/damu.fund" TargetMode="External"/><Relationship Id="rId12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hyperlink" Target="https://twitter.com/FundDamu" TargetMode="External"/><Relationship Id="rId5" Type="http://schemas.openxmlformats.org/officeDocument/2006/relationships/hyperlink" Target="http://www.youtube.com/FundDamu" TargetMode="External"/><Relationship Id="rId10" Type="http://schemas.openxmlformats.org/officeDocument/2006/relationships/image" Target="../media/image19.png"/><Relationship Id="rId4" Type="http://schemas.openxmlformats.org/officeDocument/2006/relationships/hyperlink" Target="http://business.gov.kz/" TargetMode="External"/><Relationship Id="rId9" Type="http://schemas.openxmlformats.org/officeDocument/2006/relationships/hyperlink" Target="http://vk.com/damu.fun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7" y="2712338"/>
            <a:ext cx="633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Перспективы развития</a:t>
            </a:r>
          </a:p>
          <a:p>
            <a:r>
              <a:rPr lang="ru-RU" sz="2000" b="1" dirty="0">
                <a:latin typeface="Arial Narrow" panose="020B0606020202030204" pitchFamily="34" charset="0"/>
              </a:rPr>
              <a:t>ВКО: 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предложения Фонда «Даму»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4380992" y="1332443"/>
            <a:ext cx="2520279" cy="7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3" y="4587974"/>
            <a:ext cx="1728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2023 год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84" y="1330091"/>
            <a:ext cx="3046130" cy="79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30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424" y="4731990"/>
            <a:ext cx="358952" cy="274320"/>
          </a:xfrm>
        </p:spPr>
        <p:txBody>
          <a:bodyPr/>
          <a:lstStyle/>
          <a:p>
            <a:fld id="{2BFBE491-5EF2-4275-9C8C-803B79656BAF}" type="slidenum">
              <a:rPr lang="ru-RU" smtClean="0"/>
              <a:t>10</a:t>
            </a:fld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55576" y="161816"/>
            <a:ext cx="6624736" cy="622940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2.1 Статистические показатели Восточно-Казахстанской области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61982" y="3872204"/>
            <a:ext cx="24436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kern="0" dirty="0">
                <a:solidFill>
                  <a:prstClr val="black"/>
                </a:solidFill>
                <a:latin typeface="Century Gothic"/>
              </a:rPr>
              <a:t>Источник: Бюро национальной статистики АСПИР РК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608993" y="1942006"/>
            <a:ext cx="5993218" cy="521894"/>
          </a:xfrm>
          <a:prstGeom prst="rect">
            <a:avLst/>
          </a:prstGeom>
          <a:solidFill>
            <a:srgbClr val="31B6F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ru-RU" sz="1050" kern="0" dirty="0">
              <a:solidFill>
                <a:prstClr val="black"/>
              </a:solidFill>
              <a:latin typeface="Century Gothic"/>
              <a:cs typeface="Arial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08993" y="2555837"/>
            <a:ext cx="5993218" cy="533108"/>
          </a:xfrm>
          <a:prstGeom prst="rect">
            <a:avLst/>
          </a:prstGeom>
          <a:solidFill>
            <a:srgbClr val="31B6F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ru-RU" sz="1050" kern="0" dirty="0">
              <a:solidFill>
                <a:srgbClr val="002060"/>
              </a:solidFill>
              <a:latin typeface="Century Gothic"/>
              <a:cs typeface="Arial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08993" y="3178000"/>
            <a:ext cx="5997346" cy="541143"/>
          </a:xfrm>
          <a:prstGeom prst="rect">
            <a:avLst/>
          </a:prstGeom>
          <a:solidFill>
            <a:srgbClr val="31B6F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ru-RU" sz="1050" kern="0" dirty="0">
              <a:solidFill>
                <a:prstClr val="black"/>
              </a:solidFill>
              <a:latin typeface="Century Gothic"/>
              <a:cs typeface="Arial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71667" y="1942007"/>
            <a:ext cx="278452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kern="0" dirty="0">
                <a:solidFill>
                  <a:srgbClr val="002060"/>
                </a:solidFill>
                <a:latin typeface="Century Gothic"/>
              </a:rPr>
              <a:t>Кол-во действующих субъектов МСБ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428026" y="2519473"/>
            <a:ext cx="278452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kern="0" dirty="0">
                <a:solidFill>
                  <a:srgbClr val="002060"/>
                </a:solidFill>
                <a:latin typeface="Century Gothic"/>
              </a:rPr>
              <a:t>Численность занятых в МСБ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842938" y="3140513"/>
            <a:ext cx="387790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kern="0" dirty="0">
                <a:solidFill>
                  <a:srgbClr val="002060"/>
                </a:solidFill>
                <a:latin typeface="Century Gothic"/>
              </a:rPr>
              <a:t>Валовая добавленная стоимость МСП за 3 мес. 2023 г.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29875" y="2172840"/>
            <a:ext cx="5172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kern="0" dirty="0">
                <a:solidFill>
                  <a:srgbClr val="002060"/>
                </a:solidFill>
                <a:latin typeface="Century Gothic"/>
              </a:rPr>
              <a:t>64,7 тыс. единиц (3,2% от общего количества по Республике)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10828" y="2690242"/>
            <a:ext cx="5191382" cy="337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200" b="1" kern="0" dirty="0">
                <a:solidFill>
                  <a:srgbClr val="002060"/>
                </a:solidFill>
                <a:latin typeface="Century Gothic"/>
              </a:rPr>
              <a:t>167,9 тыс. человек (4,0% от общего количества по Республике)</a:t>
            </a:r>
          </a:p>
          <a:p>
            <a:pPr algn="ctr"/>
            <a:r>
              <a:rPr lang="ru-RU" sz="900" kern="0" dirty="0">
                <a:solidFill>
                  <a:srgbClr val="002060"/>
                </a:solidFill>
                <a:latin typeface="Century Gothic"/>
              </a:rPr>
              <a:t>*вклад МСП в занятость региона составляет </a:t>
            </a:r>
            <a:r>
              <a:rPr lang="ru-RU" sz="900" b="1" kern="0" dirty="0">
                <a:solidFill>
                  <a:srgbClr val="002060"/>
                </a:solidFill>
                <a:latin typeface="Century Gothic"/>
              </a:rPr>
              <a:t>46,1%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6080" y="3320765"/>
            <a:ext cx="51602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kern="0" dirty="0">
                <a:solidFill>
                  <a:srgbClr val="002060"/>
                </a:solidFill>
                <a:latin typeface="Century Gothic"/>
              </a:rPr>
              <a:t>204,6 млрд тенге (</a:t>
            </a:r>
            <a:r>
              <a:rPr lang="kk-KZ" sz="1200" b="1" kern="0" dirty="0">
                <a:solidFill>
                  <a:srgbClr val="002060"/>
                </a:solidFill>
                <a:latin typeface="Century Gothic"/>
              </a:rPr>
              <a:t>2,4</a:t>
            </a:r>
            <a:r>
              <a:rPr lang="ru-RU" sz="1200" b="1" kern="0" dirty="0">
                <a:solidFill>
                  <a:srgbClr val="002060"/>
                </a:solidFill>
                <a:latin typeface="Century Gothic"/>
              </a:rPr>
              <a:t>% от общей суммы по Республике)</a:t>
            </a:r>
          </a:p>
          <a:p>
            <a:pPr algn="ctr"/>
            <a:r>
              <a:rPr lang="ru-RU" sz="900" kern="0" dirty="0">
                <a:solidFill>
                  <a:srgbClr val="002060"/>
                </a:solidFill>
                <a:latin typeface="Century Gothic"/>
              </a:rPr>
              <a:t>*вклад МСП в ВРП составляет </a:t>
            </a:r>
            <a:r>
              <a:rPr lang="ru-RU" sz="900" b="1" kern="0" dirty="0">
                <a:solidFill>
                  <a:srgbClr val="002060"/>
                </a:solidFill>
                <a:latin typeface="Century Gothic"/>
              </a:rPr>
              <a:t>20,3%</a:t>
            </a:r>
            <a:endParaRPr lang="ru-RU" sz="1050" b="1" kern="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48" name="Shape 842"/>
          <p:cNvSpPr>
            <a:spLocks noChangeAspect="1"/>
          </p:cNvSpPr>
          <p:nvPr/>
        </p:nvSpPr>
        <p:spPr>
          <a:xfrm>
            <a:off x="1942165" y="3268164"/>
            <a:ext cx="344162" cy="344162"/>
          </a:xfrm>
          <a:custGeom>
            <a:avLst/>
            <a:gdLst/>
            <a:ahLst/>
            <a:cxnLst/>
            <a:rect l="0" t="0" r="0" b="0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4584D3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defTabSz="685800">
              <a:defRPr/>
            </a:pPr>
            <a:endParaRPr sz="1350" kern="0" dirty="0">
              <a:solidFill>
                <a:prstClr val="black"/>
              </a:solidFill>
              <a:latin typeface="Century Gothic"/>
            </a:endParaRPr>
          </a:p>
        </p:txBody>
      </p:sp>
      <p:grpSp>
        <p:nvGrpSpPr>
          <p:cNvPr id="49" name="Shape 930"/>
          <p:cNvGrpSpPr>
            <a:grpSpLocks noChangeAspect="1"/>
          </p:cNvGrpSpPr>
          <p:nvPr/>
        </p:nvGrpSpPr>
        <p:grpSpPr>
          <a:xfrm>
            <a:off x="1941427" y="2005600"/>
            <a:ext cx="344162" cy="344162"/>
            <a:chOff x="3294650" y="3652450"/>
            <a:chExt cx="388350" cy="405450"/>
          </a:xfrm>
          <a:solidFill>
            <a:srgbClr val="4584D3"/>
          </a:solidFill>
        </p:grpSpPr>
        <p:sp>
          <p:nvSpPr>
            <p:cNvPr id="84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defTabSz="685800">
                <a:defRPr/>
              </a:pPr>
              <a:endParaRPr sz="1350" kern="0" dirty="0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85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defTabSz="685800">
                <a:defRPr/>
              </a:pPr>
              <a:endParaRPr sz="1350" kern="0" dirty="0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86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defTabSz="685800">
                <a:defRPr/>
              </a:pPr>
              <a:endParaRPr sz="1350" kern="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1608993" y="1301782"/>
            <a:ext cx="5993218" cy="558686"/>
          </a:xfrm>
          <a:prstGeom prst="rect">
            <a:avLst/>
          </a:prstGeom>
          <a:solidFill>
            <a:srgbClr val="31B6F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ru-RU" sz="1050" kern="0" dirty="0">
              <a:solidFill>
                <a:prstClr val="black"/>
              </a:solidFill>
              <a:latin typeface="Century Gothic"/>
              <a:cs typeface="Arial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471667" y="1301783"/>
            <a:ext cx="278452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kern="0" dirty="0">
                <a:solidFill>
                  <a:srgbClr val="002060"/>
                </a:solidFill>
                <a:latin typeface="Century Gothic"/>
              </a:rPr>
              <a:t>Численность населения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377129" y="1503600"/>
            <a:ext cx="5255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kern="0" dirty="0">
                <a:solidFill>
                  <a:srgbClr val="002060"/>
                </a:solidFill>
                <a:latin typeface="Century Gothic"/>
              </a:rPr>
              <a:t>729,0 тыс. человек (3,7%</a:t>
            </a:r>
            <a:r>
              <a:rPr lang="ru-RU" sz="1200" b="1" kern="0" dirty="0">
                <a:solidFill>
                  <a:srgbClr val="FF0000"/>
                </a:solidFill>
                <a:latin typeface="Century Gothic"/>
              </a:rPr>
              <a:t> </a:t>
            </a:r>
            <a:r>
              <a:rPr lang="ru-RU" sz="1200" b="1" kern="0" dirty="0">
                <a:solidFill>
                  <a:srgbClr val="002060"/>
                </a:solidFill>
                <a:latin typeface="Century Gothic"/>
              </a:rPr>
              <a:t>от общего количества по Республике)</a:t>
            </a:r>
          </a:p>
        </p:txBody>
      </p:sp>
      <p:grpSp>
        <p:nvGrpSpPr>
          <p:cNvPr id="90" name="Группа 89"/>
          <p:cNvGrpSpPr/>
          <p:nvPr/>
        </p:nvGrpSpPr>
        <p:grpSpPr>
          <a:xfrm>
            <a:off x="1925610" y="1355625"/>
            <a:ext cx="393712" cy="398377"/>
            <a:chOff x="2131031" y="2372140"/>
            <a:chExt cx="519987" cy="500052"/>
          </a:xfrm>
          <a:solidFill>
            <a:srgbClr val="4584D3"/>
          </a:solidFill>
        </p:grpSpPr>
        <p:grpSp>
          <p:nvGrpSpPr>
            <p:cNvPr id="91" name="Shape 875"/>
            <p:cNvGrpSpPr/>
            <p:nvPr/>
          </p:nvGrpSpPr>
          <p:grpSpPr>
            <a:xfrm>
              <a:off x="2480516" y="2446459"/>
              <a:ext cx="170502" cy="425733"/>
              <a:chOff x="3386850" y="2264625"/>
              <a:chExt cx="203950" cy="509250"/>
            </a:xfrm>
            <a:grpFill/>
          </p:grpSpPr>
          <p:sp>
            <p:nvSpPr>
              <p:cNvPr id="98" name="Shape 876"/>
              <p:cNvSpPr/>
              <p:nvPr/>
            </p:nvSpPr>
            <p:spPr>
              <a:xfrm>
                <a:off x="3386850" y="2370850"/>
                <a:ext cx="203950" cy="403025"/>
              </a:xfrm>
              <a:custGeom>
                <a:avLst/>
                <a:gdLst/>
                <a:ahLst/>
                <a:cxnLst/>
                <a:rect l="0" t="0" r="0" b="0"/>
                <a:pathLst>
                  <a:path w="8158" h="16121" extrusionOk="0">
                    <a:moveTo>
                      <a:pt x="3249" y="1"/>
                    </a:moveTo>
                    <a:lnTo>
                      <a:pt x="3004" y="50"/>
                    </a:lnTo>
                    <a:lnTo>
                      <a:pt x="2785" y="99"/>
                    </a:lnTo>
                    <a:lnTo>
                      <a:pt x="2565" y="172"/>
                    </a:lnTo>
                    <a:lnTo>
                      <a:pt x="2369" y="269"/>
                    </a:lnTo>
                    <a:lnTo>
                      <a:pt x="2174" y="367"/>
                    </a:lnTo>
                    <a:lnTo>
                      <a:pt x="1979" y="465"/>
                    </a:lnTo>
                    <a:lnTo>
                      <a:pt x="1808" y="587"/>
                    </a:lnTo>
                    <a:lnTo>
                      <a:pt x="1637" y="734"/>
                    </a:lnTo>
                    <a:lnTo>
                      <a:pt x="1490" y="880"/>
                    </a:lnTo>
                    <a:lnTo>
                      <a:pt x="1344" y="1027"/>
                    </a:lnTo>
                    <a:lnTo>
                      <a:pt x="1075" y="1369"/>
                    </a:lnTo>
                    <a:lnTo>
                      <a:pt x="855" y="1784"/>
                    </a:lnTo>
                    <a:lnTo>
                      <a:pt x="660" y="2199"/>
                    </a:lnTo>
                    <a:lnTo>
                      <a:pt x="489" y="2687"/>
                    </a:lnTo>
                    <a:lnTo>
                      <a:pt x="342" y="3176"/>
                    </a:lnTo>
                    <a:lnTo>
                      <a:pt x="245" y="3738"/>
                    </a:lnTo>
                    <a:lnTo>
                      <a:pt x="147" y="4299"/>
                    </a:lnTo>
                    <a:lnTo>
                      <a:pt x="74" y="4910"/>
                    </a:lnTo>
                    <a:lnTo>
                      <a:pt x="49" y="5545"/>
                    </a:lnTo>
                    <a:lnTo>
                      <a:pt x="25" y="6204"/>
                    </a:lnTo>
                    <a:lnTo>
                      <a:pt x="0" y="6888"/>
                    </a:lnTo>
                    <a:lnTo>
                      <a:pt x="25" y="7035"/>
                    </a:lnTo>
                    <a:lnTo>
                      <a:pt x="49" y="7181"/>
                    </a:lnTo>
                    <a:lnTo>
                      <a:pt x="98" y="7328"/>
                    </a:lnTo>
                    <a:lnTo>
                      <a:pt x="171" y="7425"/>
                    </a:lnTo>
                    <a:lnTo>
                      <a:pt x="269" y="7523"/>
                    </a:lnTo>
                    <a:lnTo>
                      <a:pt x="391" y="7596"/>
                    </a:lnTo>
                    <a:lnTo>
                      <a:pt x="513" y="7645"/>
                    </a:lnTo>
                    <a:lnTo>
                      <a:pt x="660" y="7670"/>
                    </a:lnTo>
                    <a:lnTo>
                      <a:pt x="806" y="7645"/>
                    </a:lnTo>
                    <a:lnTo>
                      <a:pt x="928" y="7596"/>
                    </a:lnTo>
                    <a:lnTo>
                      <a:pt x="1051" y="7523"/>
                    </a:lnTo>
                    <a:lnTo>
                      <a:pt x="1148" y="7425"/>
                    </a:lnTo>
                    <a:lnTo>
                      <a:pt x="1222" y="7328"/>
                    </a:lnTo>
                    <a:lnTo>
                      <a:pt x="1270" y="7181"/>
                    </a:lnTo>
                    <a:lnTo>
                      <a:pt x="1295" y="7035"/>
                    </a:lnTo>
                    <a:lnTo>
                      <a:pt x="1319" y="6888"/>
                    </a:lnTo>
                    <a:lnTo>
                      <a:pt x="1344" y="6278"/>
                    </a:lnTo>
                    <a:lnTo>
                      <a:pt x="1417" y="5569"/>
                    </a:lnTo>
                    <a:lnTo>
                      <a:pt x="1515" y="4861"/>
                    </a:lnTo>
                    <a:lnTo>
                      <a:pt x="1637" y="4153"/>
                    </a:lnTo>
                    <a:lnTo>
                      <a:pt x="1759" y="3542"/>
                    </a:lnTo>
                    <a:lnTo>
                      <a:pt x="1881" y="3029"/>
                    </a:lnTo>
                    <a:lnTo>
                      <a:pt x="2003" y="2687"/>
                    </a:lnTo>
                    <a:lnTo>
                      <a:pt x="2052" y="2614"/>
                    </a:lnTo>
                    <a:lnTo>
                      <a:pt x="2101" y="2590"/>
                    </a:lnTo>
                    <a:lnTo>
                      <a:pt x="2101" y="2639"/>
                    </a:lnTo>
                    <a:lnTo>
                      <a:pt x="2125" y="2736"/>
                    </a:lnTo>
                    <a:lnTo>
                      <a:pt x="2125" y="3151"/>
                    </a:lnTo>
                    <a:lnTo>
                      <a:pt x="2076" y="4568"/>
                    </a:lnTo>
                    <a:lnTo>
                      <a:pt x="1954" y="6595"/>
                    </a:lnTo>
                    <a:lnTo>
                      <a:pt x="1832" y="8866"/>
                    </a:lnTo>
                    <a:lnTo>
                      <a:pt x="1539" y="13165"/>
                    </a:lnTo>
                    <a:lnTo>
                      <a:pt x="1392" y="15119"/>
                    </a:lnTo>
                    <a:lnTo>
                      <a:pt x="1392" y="15290"/>
                    </a:lnTo>
                    <a:lnTo>
                      <a:pt x="1417" y="15461"/>
                    </a:lnTo>
                    <a:lnTo>
                      <a:pt x="1466" y="15607"/>
                    </a:lnTo>
                    <a:lnTo>
                      <a:pt x="1563" y="15754"/>
                    </a:lnTo>
                    <a:lnTo>
                      <a:pt x="1661" y="15900"/>
                    </a:lnTo>
                    <a:lnTo>
                      <a:pt x="1783" y="15998"/>
                    </a:lnTo>
                    <a:lnTo>
                      <a:pt x="1930" y="16071"/>
                    </a:lnTo>
                    <a:lnTo>
                      <a:pt x="2101" y="16120"/>
                    </a:lnTo>
                    <a:lnTo>
                      <a:pt x="2394" y="16120"/>
                    </a:lnTo>
                    <a:lnTo>
                      <a:pt x="2516" y="16071"/>
                    </a:lnTo>
                    <a:lnTo>
                      <a:pt x="2662" y="15998"/>
                    </a:lnTo>
                    <a:lnTo>
                      <a:pt x="2785" y="15925"/>
                    </a:lnTo>
                    <a:lnTo>
                      <a:pt x="2882" y="15803"/>
                    </a:lnTo>
                    <a:lnTo>
                      <a:pt x="2956" y="15680"/>
                    </a:lnTo>
                    <a:lnTo>
                      <a:pt x="3029" y="15534"/>
                    </a:lnTo>
                    <a:lnTo>
                      <a:pt x="3053" y="15387"/>
                    </a:lnTo>
                    <a:lnTo>
                      <a:pt x="3713" y="8549"/>
                    </a:lnTo>
                    <a:lnTo>
                      <a:pt x="3737" y="8476"/>
                    </a:lnTo>
                    <a:lnTo>
                      <a:pt x="3786" y="8354"/>
                    </a:lnTo>
                    <a:lnTo>
                      <a:pt x="3835" y="8305"/>
                    </a:lnTo>
                    <a:lnTo>
                      <a:pt x="3884" y="8231"/>
                    </a:lnTo>
                    <a:lnTo>
                      <a:pt x="3981" y="8207"/>
                    </a:lnTo>
                    <a:lnTo>
                      <a:pt x="4079" y="8183"/>
                    </a:lnTo>
                    <a:lnTo>
                      <a:pt x="4177" y="8207"/>
                    </a:lnTo>
                    <a:lnTo>
                      <a:pt x="4274" y="8231"/>
                    </a:lnTo>
                    <a:lnTo>
                      <a:pt x="4323" y="8305"/>
                    </a:lnTo>
                    <a:lnTo>
                      <a:pt x="4372" y="8354"/>
                    </a:lnTo>
                    <a:lnTo>
                      <a:pt x="4421" y="8476"/>
                    </a:lnTo>
                    <a:lnTo>
                      <a:pt x="4445" y="8549"/>
                    </a:lnTo>
                    <a:lnTo>
                      <a:pt x="5105" y="15387"/>
                    </a:lnTo>
                    <a:lnTo>
                      <a:pt x="5129" y="15534"/>
                    </a:lnTo>
                    <a:lnTo>
                      <a:pt x="5202" y="15680"/>
                    </a:lnTo>
                    <a:lnTo>
                      <a:pt x="5276" y="15803"/>
                    </a:lnTo>
                    <a:lnTo>
                      <a:pt x="5373" y="15925"/>
                    </a:lnTo>
                    <a:lnTo>
                      <a:pt x="5496" y="15998"/>
                    </a:lnTo>
                    <a:lnTo>
                      <a:pt x="5642" y="16071"/>
                    </a:lnTo>
                    <a:lnTo>
                      <a:pt x="5764" y="16120"/>
                    </a:lnTo>
                    <a:lnTo>
                      <a:pt x="6057" y="16120"/>
                    </a:lnTo>
                    <a:lnTo>
                      <a:pt x="6228" y="16071"/>
                    </a:lnTo>
                    <a:lnTo>
                      <a:pt x="6375" y="15998"/>
                    </a:lnTo>
                    <a:lnTo>
                      <a:pt x="6497" y="15900"/>
                    </a:lnTo>
                    <a:lnTo>
                      <a:pt x="6595" y="15754"/>
                    </a:lnTo>
                    <a:lnTo>
                      <a:pt x="6692" y="15607"/>
                    </a:lnTo>
                    <a:lnTo>
                      <a:pt x="6741" y="15461"/>
                    </a:lnTo>
                    <a:lnTo>
                      <a:pt x="6766" y="15290"/>
                    </a:lnTo>
                    <a:lnTo>
                      <a:pt x="6766" y="15119"/>
                    </a:lnTo>
                    <a:lnTo>
                      <a:pt x="6619" y="13165"/>
                    </a:lnTo>
                    <a:lnTo>
                      <a:pt x="6350" y="8915"/>
                    </a:lnTo>
                    <a:lnTo>
                      <a:pt x="6204" y="6619"/>
                    </a:lnTo>
                    <a:lnTo>
                      <a:pt x="6106" y="4617"/>
                    </a:lnTo>
                    <a:lnTo>
                      <a:pt x="6057" y="3176"/>
                    </a:lnTo>
                    <a:lnTo>
                      <a:pt x="6057" y="2761"/>
                    </a:lnTo>
                    <a:lnTo>
                      <a:pt x="6057" y="2590"/>
                    </a:lnTo>
                    <a:lnTo>
                      <a:pt x="6106" y="2590"/>
                    </a:lnTo>
                    <a:lnTo>
                      <a:pt x="6155" y="2687"/>
                    </a:lnTo>
                    <a:lnTo>
                      <a:pt x="6253" y="3005"/>
                    </a:lnTo>
                    <a:lnTo>
                      <a:pt x="6399" y="3493"/>
                    </a:lnTo>
                    <a:lnTo>
                      <a:pt x="6521" y="4128"/>
                    </a:lnTo>
                    <a:lnTo>
                      <a:pt x="6643" y="4837"/>
                    </a:lnTo>
                    <a:lnTo>
                      <a:pt x="6741" y="5569"/>
                    </a:lnTo>
                    <a:lnTo>
                      <a:pt x="6814" y="6278"/>
                    </a:lnTo>
                    <a:lnTo>
                      <a:pt x="6839" y="6888"/>
                    </a:lnTo>
                    <a:lnTo>
                      <a:pt x="6863" y="7035"/>
                    </a:lnTo>
                    <a:lnTo>
                      <a:pt x="6888" y="7181"/>
                    </a:lnTo>
                    <a:lnTo>
                      <a:pt x="6936" y="7328"/>
                    </a:lnTo>
                    <a:lnTo>
                      <a:pt x="7010" y="7425"/>
                    </a:lnTo>
                    <a:lnTo>
                      <a:pt x="7107" y="7523"/>
                    </a:lnTo>
                    <a:lnTo>
                      <a:pt x="7230" y="7596"/>
                    </a:lnTo>
                    <a:lnTo>
                      <a:pt x="7352" y="7645"/>
                    </a:lnTo>
                    <a:lnTo>
                      <a:pt x="7498" y="7670"/>
                    </a:lnTo>
                    <a:lnTo>
                      <a:pt x="7645" y="7645"/>
                    </a:lnTo>
                    <a:lnTo>
                      <a:pt x="7767" y="7596"/>
                    </a:lnTo>
                    <a:lnTo>
                      <a:pt x="7889" y="7523"/>
                    </a:lnTo>
                    <a:lnTo>
                      <a:pt x="7987" y="7425"/>
                    </a:lnTo>
                    <a:lnTo>
                      <a:pt x="8060" y="7328"/>
                    </a:lnTo>
                    <a:lnTo>
                      <a:pt x="8109" y="7181"/>
                    </a:lnTo>
                    <a:lnTo>
                      <a:pt x="8133" y="7035"/>
                    </a:lnTo>
                    <a:lnTo>
                      <a:pt x="8158" y="6888"/>
                    </a:lnTo>
                    <a:lnTo>
                      <a:pt x="8133" y="5520"/>
                    </a:lnTo>
                    <a:lnTo>
                      <a:pt x="8109" y="4885"/>
                    </a:lnTo>
                    <a:lnTo>
                      <a:pt x="8060" y="4299"/>
                    </a:lnTo>
                    <a:lnTo>
                      <a:pt x="7987" y="3713"/>
                    </a:lnTo>
                    <a:lnTo>
                      <a:pt x="7889" y="3176"/>
                    </a:lnTo>
                    <a:lnTo>
                      <a:pt x="7767" y="2663"/>
                    </a:lnTo>
                    <a:lnTo>
                      <a:pt x="7620" y="2174"/>
                    </a:lnTo>
                    <a:lnTo>
                      <a:pt x="7425" y="1759"/>
                    </a:lnTo>
                    <a:lnTo>
                      <a:pt x="7205" y="1369"/>
                    </a:lnTo>
                    <a:lnTo>
                      <a:pt x="7083" y="1173"/>
                    </a:lnTo>
                    <a:lnTo>
                      <a:pt x="6936" y="1002"/>
                    </a:lnTo>
                    <a:lnTo>
                      <a:pt x="6790" y="856"/>
                    </a:lnTo>
                    <a:lnTo>
                      <a:pt x="6643" y="709"/>
                    </a:lnTo>
                    <a:lnTo>
                      <a:pt x="6472" y="563"/>
                    </a:lnTo>
                    <a:lnTo>
                      <a:pt x="6277" y="440"/>
                    </a:lnTo>
                    <a:lnTo>
                      <a:pt x="6082" y="343"/>
                    </a:lnTo>
                    <a:lnTo>
                      <a:pt x="5886" y="245"/>
                    </a:lnTo>
                    <a:lnTo>
                      <a:pt x="5666" y="172"/>
                    </a:lnTo>
                    <a:lnTo>
                      <a:pt x="5422" y="99"/>
                    </a:lnTo>
                    <a:lnTo>
                      <a:pt x="5178" y="50"/>
                    </a:lnTo>
                    <a:lnTo>
                      <a:pt x="4909" y="1"/>
                    </a:lnTo>
                    <a:lnTo>
                      <a:pt x="4714" y="74"/>
                    </a:lnTo>
                    <a:lnTo>
                      <a:pt x="4519" y="147"/>
                    </a:lnTo>
                    <a:lnTo>
                      <a:pt x="4299" y="196"/>
                    </a:lnTo>
                    <a:lnTo>
                      <a:pt x="3859" y="196"/>
                    </a:lnTo>
                    <a:lnTo>
                      <a:pt x="3664" y="147"/>
                    </a:lnTo>
                    <a:lnTo>
                      <a:pt x="3444" y="99"/>
                    </a:lnTo>
                    <a:lnTo>
                      <a:pt x="324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pPr defTabSz="685800">
                  <a:defRPr/>
                </a:pPr>
                <a:endParaRPr sz="1350" kern="0" dirty="0">
                  <a:solidFill>
                    <a:prstClr val="black"/>
                  </a:solidFill>
                  <a:latin typeface="Century Gothic"/>
                </a:endParaRPr>
              </a:p>
            </p:txBody>
          </p:sp>
          <p:sp>
            <p:nvSpPr>
              <p:cNvPr id="99" name="Shape 877"/>
              <p:cNvSpPr/>
              <p:nvPr/>
            </p:nvSpPr>
            <p:spPr>
              <a:xfrm>
                <a:off x="3446075" y="2264625"/>
                <a:ext cx="85500" cy="94050"/>
              </a:xfrm>
              <a:custGeom>
                <a:avLst/>
                <a:gdLst/>
                <a:ahLst/>
                <a:cxnLst/>
                <a:rect l="0" t="0" r="0" b="0"/>
                <a:pathLst>
                  <a:path w="3420" h="3762" extrusionOk="0">
                    <a:moveTo>
                      <a:pt x="1539" y="0"/>
                    </a:moveTo>
                    <a:lnTo>
                      <a:pt x="1368" y="25"/>
                    </a:lnTo>
                    <a:lnTo>
                      <a:pt x="1197" y="49"/>
                    </a:lnTo>
                    <a:lnTo>
                      <a:pt x="1051" y="122"/>
                    </a:lnTo>
                    <a:lnTo>
                      <a:pt x="904" y="171"/>
                    </a:lnTo>
                    <a:lnTo>
                      <a:pt x="757" y="269"/>
                    </a:lnTo>
                    <a:lnTo>
                      <a:pt x="611" y="342"/>
                    </a:lnTo>
                    <a:lnTo>
                      <a:pt x="489" y="464"/>
                    </a:lnTo>
                    <a:lnTo>
                      <a:pt x="391" y="586"/>
                    </a:lnTo>
                    <a:lnTo>
                      <a:pt x="293" y="708"/>
                    </a:lnTo>
                    <a:lnTo>
                      <a:pt x="196" y="855"/>
                    </a:lnTo>
                    <a:lnTo>
                      <a:pt x="122" y="1002"/>
                    </a:lnTo>
                    <a:lnTo>
                      <a:pt x="74" y="1148"/>
                    </a:lnTo>
                    <a:lnTo>
                      <a:pt x="25" y="1319"/>
                    </a:lnTo>
                    <a:lnTo>
                      <a:pt x="0" y="1514"/>
                    </a:lnTo>
                    <a:lnTo>
                      <a:pt x="0" y="1710"/>
                    </a:lnTo>
                    <a:lnTo>
                      <a:pt x="0" y="1905"/>
                    </a:lnTo>
                    <a:lnTo>
                      <a:pt x="25" y="2101"/>
                    </a:lnTo>
                    <a:lnTo>
                      <a:pt x="74" y="2272"/>
                    </a:lnTo>
                    <a:lnTo>
                      <a:pt x="122" y="2467"/>
                    </a:lnTo>
                    <a:lnTo>
                      <a:pt x="196" y="2638"/>
                    </a:lnTo>
                    <a:lnTo>
                      <a:pt x="293" y="2809"/>
                    </a:lnTo>
                    <a:lnTo>
                      <a:pt x="391" y="2980"/>
                    </a:lnTo>
                    <a:lnTo>
                      <a:pt x="489" y="3126"/>
                    </a:lnTo>
                    <a:lnTo>
                      <a:pt x="611" y="3273"/>
                    </a:lnTo>
                    <a:lnTo>
                      <a:pt x="757" y="3395"/>
                    </a:lnTo>
                    <a:lnTo>
                      <a:pt x="904" y="3493"/>
                    </a:lnTo>
                    <a:lnTo>
                      <a:pt x="1051" y="3590"/>
                    </a:lnTo>
                    <a:lnTo>
                      <a:pt x="1197" y="3664"/>
                    </a:lnTo>
                    <a:lnTo>
                      <a:pt x="1368" y="3713"/>
                    </a:lnTo>
                    <a:lnTo>
                      <a:pt x="1539" y="3761"/>
                    </a:lnTo>
                    <a:lnTo>
                      <a:pt x="1881" y="3761"/>
                    </a:lnTo>
                    <a:lnTo>
                      <a:pt x="2052" y="3713"/>
                    </a:lnTo>
                    <a:lnTo>
                      <a:pt x="2223" y="3664"/>
                    </a:lnTo>
                    <a:lnTo>
                      <a:pt x="2369" y="3590"/>
                    </a:lnTo>
                    <a:lnTo>
                      <a:pt x="2516" y="3493"/>
                    </a:lnTo>
                    <a:lnTo>
                      <a:pt x="2662" y="3395"/>
                    </a:lnTo>
                    <a:lnTo>
                      <a:pt x="2809" y="3273"/>
                    </a:lnTo>
                    <a:lnTo>
                      <a:pt x="2931" y="3126"/>
                    </a:lnTo>
                    <a:lnTo>
                      <a:pt x="3029" y="2980"/>
                    </a:lnTo>
                    <a:lnTo>
                      <a:pt x="3127" y="2809"/>
                    </a:lnTo>
                    <a:lnTo>
                      <a:pt x="3224" y="2638"/>
                    </a:lnTo>
                    <a:lnTo>
                      <a:pt x="3297" y="2467"/>
                    </a:lnTo>
                    <a:lnTo>
                      <a:pt x="3346" y="2272"/>
                    </a:lnTo>
                    <a:lnTo>
                      <a:pt x="3395" y="2101"/>
                    </a:lnTo>
                    <a:lnTo>
                      <a:pt x="3420" y="1905"/>
                    </a:lnTo>
                    <a:lnTo>
                      <a:pt x="3420" y="1710"/>
                    </a:lnTo>
                    <a:lnTo>
                      <a:pt x="3420" y="1514"/>
                    </a:lnTo>
                    <a:lnTo>
                      <a:pt x="3395" y="1319"/>
                    </a:lnTo>
                    <a:lnTo>
                      <a:pt x="3346" y="1148"/>
                    </a:lnTo>
                    <a:lnTo>
                      <a:pt x="3297" y="1002"/>
                    </a:lnTo>
                    <a:lnTo>
                      <a:pt x="3224" y="855"/>
                    </a:lnTo>
                    <a:lnTo>
                      <a:pt x="3127" y="708"/>
                    </a:lnTo>
                    <a:lnTo>
                      <a:pt x="3029" y="586"/>
                    </a:lnTo>
                    <a:lnTo>
                      <a:pt x="2931" y="464"/>
                    </a:lnTo>
                    <a:lnTo>
                      <a:pt x="2809" y="342"/>
                    </a:lnTo>
                    <a:lnTo>
                      <a:pt x="2662" y="269"/>
                    </a:lnTo>
                    <a:lnTo>
                      <a:pt x="2516" y="171"/>
                    </a:lnTo>
                    <a:lnTo>
                      <a:pt x="2369" y="122"/>
                    </a:lnTo>
                    <a:lnTo>
                      <a:pt x="2223" y="49"/>
                    </a:lnTo>
                    <a:lnTo>
                      <a:pt x="2052" y="25"/>
                    </a:lnTo>
                    <a:lnTo>
                      <a:pt x="188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pPr defTabSz="685800">
                  <a:defRPr/>
                </a:pPr>
                <a:endParaRPr sz="1350" kern="0" dirty="0">
                  <a:solidFill>
                    <a:prstClr val="black"/>
                  </a:solidFill>
                  <a:latin typeface="Century Gothic"/>
                </a:endParaRPr>
              </a:p>
            </p:txBody>
          </p:sp>
        </p:grpSp>
        <p:grpSp>
          <p:nvGrpSpPr>
            <p:cNvPr id="92" name="Shape 875"/>
            <p:cNvGrpSpPr/>
            <p:nvPr/>
          </p:nvGrpSpPr>
          <p:grpSpPr>
            <a:xfrm>
              <a:off x="2131031" y="2443328"/>
              <a:ext cx="170502" cy="425733"/>
              <a:chOff x="3386850" y="2264625"/>
              <a:chExt cx="203950" cy="509250"/>
            </a:xfrm>
            <a:grpFill/>
          </p:grpSpPr>
          <p:sp>
            <p:nvSpPr>
              <p:cNvPr id="96" name="Shape 876"/>
              <p:cNvSpPr/>
              <p:nvPr/>
            </p:nvSpPr>
            <p:spPr>
              <a:xfrm>
                <a:off x="3386850" y="2370850"/>
                <a:ext cx="203950" cy="403025"/>
              </a:xfrm>
              <a:custGeom>
                <a:avLst/>
                <a:gdLst/>
                <a:ahLst/>
                <a:cxnLst/>
                <a:rect l="0" t="0" r="0" b="0"/>
                <a:pathLst>
                  <a:path w="8158" h="16121" extrusionOk="0">
                    <a:moveTo>
                      <a:pt x="3249" y="1"/>
                    </a:moveTo>
                    <a:lnTo>
                      <a:pt x="3004" y="50"/>
                    </a:lnTo>
                    <a:lnTo>
                      <a:pt x="2785" y="99"/>
                    </a:lnTo>
                    <a:lnTo>
                      <a:pt x="2565" y="172"/>
                    </a:lnTo>
                    <a:lnTo>
                      <a:pt x="2369" y="269"/>
                    </a:lnTo>
                    <a:lnTo>
                      <a:pt x="2174" y="367"/>
                    </a:lnTo>
                    <a:lnTo>
                      <a:pt x="1979" y="465"/>
                    </a:lnTo>
                    <a:lnTo>
                      <a:pt x="1808" y="587"/>
                    </a:lnTo>
                    <a:lnTo>
                      <a:pt x="1637" y="734"/>
                    </a:lnTo>
                    <a:lnTo>
                      <a:pt x="1490" y="880"/>
                    </a:lnTo>
                    <a:lnTo>
                      <a:pt x="1344" y="1027"/>
                    </a:lnTo>
                    <a:lnTo>
                      <a:pt x="1075" y="1369"/>
                    </a:lnTo>
                    <a:lnTo>
                      <a:pt x="855" y="1784"/>
                    </a:lnTo>
                    <a:lnTo>
                      <a:pt x="660" y="2199"/>
                    </a:lnTo>
                    <a:lnTo>
                      <a:pt x="489" y="2687"/>
                    </a:lnTo>
                    <a:lnTo>
                      <a:pt x="342" y="3176"/>
                    </a:lnTo>
                    <a:lnTo>
                      <a:pt x="245" y="3738"/>
                    </a:lnTo>
                    <a:lnTo>
                      <a:pt x="147" y="4299"/>
                    </a:lnTo>
                    <a:lnTo>
                      <a:pt x="74" y="4910"/>
                    </a:lnTo>
                    <a:lnTo>
                      <a:pt x="49" y="5545"/>
                    </a:lnTo>
                    <a:lnTo>
                      <a:pt x="25" y="6204"/>
                    </a:lnTo>
                    <a:lnTo>
                      <a:pt x="0" y="6888"/>
                    </a:lnTo>
                    <a:lnTo>
                      <a:pt x="25" y="7035"/>
                    </a:lnTo>
                    <a:lnTo>
                      <a:pt x="49" y="7181"/>
                    </a:lnTo>
                    <a:lnTo>
                      <a:pt x="98" y="7328"/>
                    </a:lnTo>
                    <a:lnTo>
                      <a:pt x="171" y="7425"/>
                    </a:lnTo>
                    <a:lnTo>
                      <a:pt x="269" y="7523"/>
                    </a:lnTo>
                    <a:lnTo>
                      <a:pt x="391" y="7596"/>
                    </a:lnTo>
                    <a:lnTo>
                      <a:pt x="513" y="7645"/>
                    </a:lnTo>
                    <a:lnTo>
                      <a:pt x="660" y="7670"/>
                    </a:lnTo>
                    <a:lnTo>
                      <a:pt x="806" y="7645"/>
                    </a:lnTo>
                    <a:lnTo>
                      <a:pt x="928" y="7596"/>
                    </a:lnTo>
                    <a:lnTo>
                      <a:pt x="1051" y="7523"/>
                    </a:lnTo>
                    <a:lnTo>
                      <a:pt x="1148" y="7425"/>
                    </a:lnTo>
                    <a:lnTo>
                      <a:pt x="1222" y="7328"/>
                    </a:lnTo>
                    <a:lnTo>
                      <a:pt x="1270" y="7181"/>
                    </a:lnTo>
                    <a:lnTo>
                      <a:pt x="1295" y="7035"/>
                    </a:lnTo>
                    <a:lnTo>
                      <a:pt x="1319" y="6888"/>
                    </a:lnTo>
                    <a:lnTo>
                      <a:pt x="1344" y="6278"/>
                    </a:lnTo>
                    <a:lnTo>
                      <a:pt x="1417" y="5569"/>
                    </a:lnTo>
                    <a:lnTo>
                      <a:pt x="1515" y="4861"/>
                    </a:lnTo>
                    <a:lnTo>
                      <a:pt x="1637" y="4153"/>
                    </a:lnTo>
                    <a:lnTo>
                      <a:pt x="1759" y="3542"/>
                    </a:lnTo>
                    <a:lnTo>
                      <a:pt x="1881" y="3029"/>
                    </a:lnTo>
                    <a:lnTo>
                      <a:pt x="2003" y="2687"/>
                    </a:lnTo>
                    <a:lnTo>
                      <a:pt x="2052" y="2614"/>
                    </a:lnTo>
                    <a:lnTo>
                      <a:pt x="2101" y="2590"/>
                    </a:lnTo>
                    <a:lnTo>
                      <a:pt x="2101" y="2639"/>
                    </a:lnTo>
                    <a:lnTo>
                      <a:pt x="2125" y="2736"/>
                    </a:lnTo>
                    <a:lnTo>
                      <a:pt x="2125" y="3151"/>
                    </a:lnTo>
                    <a:lnTo>
                      <a:pt x="2076" y="4568"/>
                    </a:lnTo>
                    <a:lnTo>
                      <a:pt x="1954" y="6595"/>
                    </a:lnTo>
                    <a:lnTo>
                      <a:pt x="1832" y="8866"/>
                    </a:lnTo>
                    <a:lnTo>
                      <a:pt x="1539" y="13165"/>
                    </a:lnTo>
                    <a:lnTo>
                      <a:pt x="1392" y="15119"/>
                    </a:lnTo>
                    <a:lnTo>
                      <a:pt x="1392" y="15290"/>
                    </a:lnTo>
                    <a:lnTo>
                      <a:pt x="1417" y="15461"/>
                    </a:lnTo>
                    <a:lnTo>
                      <a:pt x="1466" y="15607"/>
                    </a:lnTo>
                    <a:lnTo>
                      <a:pt x="1563" y="15754"/>
                    </a:lnTo>
                    <a:lnTo>
                      <a:pt x="1661" y="15900"/>
                    </a:lnTo>
                    <a:lnTo>
                      <a:pt x="1783" y="15998"/>
                    </a:lnTo>
                    <a:lnTo>
                      <a:pt x="1930" y="16071"/>
                    </a:lnTo>
                    <a:lnTo>
                      <a:pt x="2101" y="16120"/>
                    </a:lnTo>
                    <a:lnTo>
                      <a:pt x="2394" y="16120"/>
                    </a:lnTo>
                    <a:lnTo>
                      <a:pt x="2516" y="16071"/>
                    </a:lnTo>
                    <a:lnTo>
                      <a:pt x="2662" y="15998"/>
                    </a:lnTo>
                    <a:lnTo>
                      <a:pt x="2785" y="15925"/>
                    </a:lnTo>
                    <a:lnTo>
                      <a:pt x="2882" y="15803"/>
                    </a:lnTo>
                    <a:lnTo>
                      <a:pt x="2956" y="15680"/>
                    </a:lnTo>
                    <a:lnTo>
                      <a:pt x="3029" y="15534"/>
                    </a:lnTo>
                    <a:lnTo>
                      <a:pt x="3053" y="15387"/>
                    </a:lnTo>
                    <a:lnTo>
                      <a:pt x="3713" y="8549"/>
                    </a:lnTo>
                    <a:lnTo>
                      <a:pt x="3737" y="8476"/>
                    </a:lnTo>
                    <a:lnTo>
                      <a:pt x="3786" y="8354"/>
                    </a:lnTo>
                    <a:lnTo>
                      <a:pt x="3835" y="8305"/>
                    </a:lnTo>
                    <a:lnTo>
                      <a:pt x="3884" y="8231"/>
                    </a:lnTo>
                    <a:lnTo>
                      <a:pt x="3981" y="8207"/>
                    </a:lnTo>
                    <a:lnTo>
                      <a:pt x="4079" y="8183"/>
                    </a:lnTo>
                    <a:lnTo>
                      <a:pt x="4177" y="8207"/>
                    </a:lnTo>
                    <a:lnTo>
                      <a:pt x="4274" y="8231"/>
                    </a:lnTo>
                    <a:lnTo>
                      <a:pt x="4323" y="8305"/>
                    </a:lnTo>
                    <a:lnTo>
                      <a:pt x="4372" y="8354"/>
                    </a:lnTo>
                    <a:lnTo>
                      <a:pt x="4421" y="8476"/>
                    </a:lnTo>
                    <a:lnTo>
                      <a:pt x="4445" y="8549"/>
                    </a:lnTo>
                    <a:lnTo>
                      <a:pt x="5105" y="15387"/>
                    </a:lnTo>
                    <a:lnTo>
                      <a:pt x="5129" y="15534"/>
                    </a:lnTo>
                    <a:lnTo>
                      <a:pt x="5202" y="15680"/>
                    </a:lnTo>
                    <a:lnTo>
                      <a:pt x="5276" y="15803"/>
                    </a:lnTo>
                    <a:lnTo>
                      <a:pt x="5373" y="15925"/>
                    </a:lnTo>
                    <a:lnTo>
                      <a:pt x="5496" y="15998"/>
                    </a:lnTo>
                    <a:lnTo>
                      <a:pt x="5642" y="16071"/>
                    </a:lnTo>
                    <a:lnTo>
                      <a:pt x="5764" y="16120"/>
                    </a:lnTo>
                    <a:lnTo>
                      <a:pt x="6057" y="16120"/>
                    </a:lnTo>
                    <a:lnTo>
                      <a:pt x="6228" y="16071"/>
                    </a:lnTo>
                    <a:lnTo>
                      <a:pt x="6375" y="15998"/>
                    </a:lnTo>
                    <a:lnTo>
                      <a:pt x="6497" y="15900"/>
                    </a:lnTo>
                    <a:lnTo>
                      <a:pt x="6595" y="15754"/>
                    </a:lnTo>
                    <a:lnTo>
                      <a:pt x="6692" y="15607"/>
                    </a:lnTo>
                    <a:lnTo>
                      <a:pt x="6741" y="15461"/>
                    </a:lnTo>
                    <a:lnTo>
                      <a:pt x="6766" y="15290"/>
                    </a:lnTo>
                    <a:lnTo>
                      <a:pt x="6766" y="15119"/>
                    </a:lnTo>
                    <a:lnTo>
                      <a:pt x="6619" y="13165"/>
                    </a:lnTo>
                    <a:lnTo>
                      <a:pt x="6350" y="8915"/>
                    </a:lnTo>
                    <a:lnTo>
                      <a:pt x="6204" y="6619"/>
                    </a:lnTo>
                    <a:lnTo>
                      <a:pt x="6106" y="4617"/>
                    </a:lnTo>
                    <a:lnTo>
                      <a:pt x="6057" y="3176"/>
                    </a:lnTo>
                    <a:lnTo>
                      <a:pt x="6057" y="2761"/>
                    </a:lnTo>
                    <a:lnTo>
                      <a:pt x="6057" y="2590"/>
                    </a:lnTo>
                    <a:lnTo>
                      <a:pt x="6106" y="2590"/>
                    </a:lnTo>
                    <a:lnTo>
                      <a:pt x="6155" y="2687"/>
                    </a:lnTo>
                    <a:lnTo>
                      <a:pt x="6253" y="3005"/>
                    </a:lnTo>
                    <a:lnTo>
                      <a:pt x="6399" y="3493"/>
                    </a:lnTo>
                    <a:lnTo>
                      <a:pt x="6521" y="4128"/>
                    </a:lnTo>
                    <a:lnTo>
                      <a:pt x="6643" y="4837"/>
                    </a:lnTo>
                    <a:lnTo>
                      <a:pt x="6741" y="5569"/>
                    </a:lnTo>
                    <a:lnTo>
                      <a:pt x="6814" y="6278"/>
                    </a:lnTo>
                    <a:lnTo>
                      <a:pt x="6839" y="6888"/>
                    </a:lnTo>
                    <a:lnTo>
                      <a:pt x="6863" y="7035"/>
                    </a:lnTo>
                    <a:lnTo>
                      <a:pt x="6888" y="7181"/>
                    </a:lnTo>
                    <a:lnTo>
                      <a:pt x="6936" y="7328"/>
                    </a:lnTo>
                    <a:lnTo>
                      <a:pt x="7010" y="7425"/>
                    </a:lnTo>
                    <a:lnTo>
                      <a:pt x="7107" y="7523"/>
                    </a:lnTo>
                    <a:lnTo>
                      <a:pt x="7230" y="7596"/>
                    </a:lnTo>
                    <a:lnTo>
                      <a:pt x="7352" y="7645"/>
                    </a:lnTo>
                    <a:lnTo>
                      <a:pt x="7498" y="7670"/>
                    </a:lnTo>
                    <a:lnTo>
                      <a:pt x="7645" y="7645"/>
                    </a:lnTo>
                    <a:lnTo>
                      <a:pt x="7767" y="7596"/>
                    </a:lnTo>
                    <a:lnTo>
                      <a:pt x="7889" y="7523"/>
                    </a:lnTo>
                    <a:lnTo>
                      <a:pt x="7987" y="7425"/>
                    </a:lnTo>
                    <a:lnTo>
                      <a:pt x="8060" y="7328"/>
                    </a:lnTo>
                    <a:lnTo>
                      <a:pt x="8109" y="7181"/>
                    </a:lnTo>
                    <a:lnTo>
                      <a:pt x="8133" y="7035"/>
                    </a:lnTo>
                    <a:lnTo>
                      <a:pt x="8158" y="6888"/>
                    </a:lnTo>
                    <a:lnTo>
                      <a:pt x="8133" y="5520"/>
                    </a:lnTo>
                    <a:lnTo>
                      <a:pt x="8109" y="4885"/>
                    </a:lnTo>
                    <a:lnTo>
                      <a:pt x="8060" y="4299"/>
                    </a:lnTo>
                    <a:lnTo>
                      <a:pt x="7987" y="3713"/>
                    </a:lnTo>
                    <a:lnTo>
                      <a:pt x="7889" y="3176"/>
                    </a:lnTo>
                    <a:lnTo>
                      <a:pt x="7767" y="2663"/>
                    </a:lnTo>
                    <a:lnTo>
                      <a:pt x="7620" y="2174"/>
                    </a:lnTo>
                    <a:lnTo>
                      <a:pt x="7425" y="1759"/>
                    </a:lnTo>
                    <a:lnTo>
                      <a:pt x="7205" y="1369"/>
                    </a:lnTo>
                    <a:lnTo>
                      <a:pt x="7083" y="1173"/>
                    </a:lnTo>
                    <a:lnTo>
                      <a:pt x="6936" y="1002"/>
                    </a:lnTo>
                    <a:lnTo>
                      <a:pt x="6790" y="856"/>
                    </a:lnTo>
                    <a:lnTo>
                      <a:pt x="6643" y="709"/>
                    </a:lnTo>
                    <a:lnTo>
                      <a:pt x="6472" y="563"/>
                    </a:lnTo>
                    <a:lnTo>
                      <a:pt x="6277" y="440"/>
                    </a:lnTo>
                    <a:lnTo>
                      <a:pt x="6082" y="343"/>
                    </a:lnTo>
                    <a:lnTo>
                      <a:pt x="5886" y="245"/>
                    </a:lnTo>
                    <a:lnTo>
                      <a:pt x="5666" y="172"/>
                    </a:lnTo>
                    <a:lnTo>
                      <a:pt x="5422" y="99"/>
                    </a:lnTo>
                    <a:lnTo>
                      <a:pt x="5178" y="50"/>
                    </a:lnTo>
                    <a:lnTo>
                      <a:pt x="4909" y="1"/>
                    </a:lnTo>
                    <a:lnTo>
                      <a:pt x="4714" y="74"/>
                    </a:lnTo>
                    <a:lnTo>
                      <a:pt x="4519" y="147"/>
                    </a:lnTo>
                    <a:lnTo>
                      <a:pt x="4299" y="196"/>
                    </a:lnTo>
                    <a:lnTo>
                      <a:pt x="3859" y="196"/>
                    </a:lnTo>
                    <a:lnTo>
                      <a:pt x="3664" y="147"/>
                    </a:lnTo>
                    <a:lnTo>
                      <a:pt x="3444" y="99"/>
                    </a:lnTo>
                    <a:lnTo>
                      <a:pt x="324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pPr defTabSz="685800">
                  <a:defRPr/>
                </a:pPr>
                <a:endParaRPr sz="1350" kern="0" dirty="0">
                  <a:solidFill>
                    <a:prstClr val="black"/>
                  </a:solidFill>
                  <a:latin typeface="Century Gothic"/>
                </a:endParaRPr>
              </a:p>
            </p:txBody>
          </p:sp>
          <p:sp>
            <p:nvSpPr>
              <p:cNvPr id="97" name="Shape 877"/>
              <p:cNvSpPr/>
              <p:nvPr/>
            </p:nvSpPr>
            <p:spPr>
              <a:xfrm>
                <a:off x="3446075" y="2264625"/>
                <a:ext cx="85500" cy="94050"/>
              </a:xfrm>
              <a:custGeom>
                <a:avLst/>
                <a:gdLst/>
                <a:ahLst/>
                <a:cxnLst/>
                <a:rect l="0" t="0" r="0" b="0"/>
                <a:pathLst>
                  <a:path w="3420" h="3762" extrusionOk="0">
                    <a:moveTo>
                      <a:pt x="1539" y="0"/>
                    </a:moveTo>
                    <a:lnTo>
                      <a:pt x="1368" y="25"/>
                    </a:lnTo>
                    <a:lnTo>
                      <a:pt x="1197" y="49"/>
                    </a:lnTo>
                    <a:lnTo>
                      <a:pt x="1051" y="122"/>
                    </a:lnTo>
                    <a:lnTo>
                      <a:pt x="904" y="171"/>
                    </a:lnTo>
                    <a:lnTo>
                      <a:pt x="757" y="269"/>
                    </a:lnTo>
                    <a:lnTo>
                      <a:pt x="611" y="342"/>
                    </a:lnTo>
                    <a:lnTo>
                      <a:pt x="489" y="464"/>
                    </a:lnTo>
                    <a:lnTo>
                      <a:pt x="391" y="586"/>
                    </a:lnTo>
                    <a:lnTo>
                      <a:pt x="293" y="708"/>
                    </a:lnTo>
                    <a:lnTo>
                      <a:pt x="196" y="855"/>
                    </a:lnTo>
                    <a:lnTo>
                      <a:pt x="122" y="1002"/>
                    </a:lnTo>
                    <a:lnTo>
                      <a:pt x="74" y="1148"/>
                    </a:lnTo>
                    <a:lnTo>
                      <a:pt x="25" y="1319"/>
                    </a:lnTo>
                    <a:lnTo>
                      <a:pt x="0" y="1514"/>
                    </a:lnTo>
                    <a:lnTo>
                      <a:pt x="0" y="1710"/>
                    </a:lnTo>
                    <a:lnTo>
                      <a:pt x="0" y="1905"/>
                    </a:lnTo>
                    <a:lnTo>
                      <a:pt x="25" y="2101"/>
                    </a:lnTo>
                    <a:lnTo>
                      <a:pt x="74" y="2272"/>
                    </a:lnTo>
                    <a:lnTo>
                      <a:pt x="122" y="2467"/>
                    </a:lnTo>
                    <a:lnTo>
                      <a:pt x="196" y="2638"/>
                    </a:lnTo>
                    <a:lnTo>
                      <a:pt x="293" y="2809"/>
                    </a:lnTo>
                    <a:lnTo>
                      <a:pt x="391" y="2980"/>
                    </a:lnTo>
                    <a:lnTo>
                      <a:pt x="489" y="3126"/>
                    </a:lnTo>
                    <a:lnTo>
                      <a:pt x="611" y="3273"/>
                    </a:lnTo>
                    <a:lnTo>
                      <a:pt x="757" y="3395"/>
                    </a:lnTo>
                    <a:lnTo>
                      <a:pt x="904" y="3493"/>
                    </a:lnTo>
                    <a:lnTo>
                      <a:pt x="1051" y="3590"/>
                    </a:lnTo>
                    <a:lnTo>
                      <a:pt x="1197" y="3664"/>
                    </a:lnTo>
                    <a:lnTo>
                      <a:pt x="1368" y="3713"/>
                    </a:lnTo>
                    <a:lnTo>
                      <a:pt x="1539" y="3761"/>
                    </a:lnTo>
                    <a:lnTo>
                      <a:pt x="1881" y="3761"/>
                    </a:lnTo>
                    <a:lnTo>
                      <a:pt x="2052" y="3713"/>
                    </a:lnTo>
                    <a:lnTo>
                      <a:pt x="2223" y="3664"/>
                    </a:lnTo>
                    <a:lnTo>
                      <a:pt x="2369" y="3590"/>
                    </a:lnTo>
                    <a:lnTo>
                      <a:pt x="2516" y="3493"/>
                    </a:lnTo>
                    <a:lnTo>
                      <a:pt x="2662" y="3395"/>
                    </a:lnTo>
                    <a:lnTo>
                      <a:pt x="2809" y="3273"/>
                    </a:lnTo>
                    <a:lnTo>
                      <a:pt x="2931" y="3126"/>
                    </a:lnTo>
                    <a:lnTo>
                      <a:pt x="3029" y="2980"/>
                    </a:lnTo>
                    <a:lnTo>
                      <a:pt x="3127" y="2809"/>
                    </a:lnTo>
                    <a:lnTo>
                      <a:pt x="3224" y="2638"/>
                    </a:lnTo>
                    <a:lnTo>
                      <a:pt x="3297" y="2467"/>
                    </a:lnTo>
                    <a:lnTo>
                      <a:pt x="3346" y="2272"/>
                    </a:lnTo>
                    <a:lnTo>
                      <a:pt x="3395" y="2101"/>
                    </a:lnTo>
                    <a:lnTo>
                      <a:pt x="3420" y="1905"/>
                    </a:lnTo>
                    <a:lnTo>
                      <a:pt x="3420" y="1710"/>
                    </a:lnTo>
                    <a:lnTo>
                      <a:pt x="3420" y="1514"/>
                    </a:lnTo>
                    <a:lnTo>
                      <a:pt x="3395" y="1319"/>
                    </a:lnTo>
                    <a:lnTo>
                      <a:pt x="3346" y="1148"/>
                    </a:lnTo>
                    <a:lnTo>
                      <a:pt x="3297" y="1002"/>
                    </a:lnTo>
                    <a:lnTo>
                      <a:pt x="3224" y="855"/>
                    </a:lnTo>
                    <a:lnTo>
                      <a:pt x="3127" y="708"/>
                    </a:lnTo>
                    <a:lnTo>
                      <a:pt x="3029" y="586"/>
                    </a:lnTo>
                    <a:lnTo>
                      <a:pt x="2931" y="464"/>
                    </a:lnTo>
                    <a:lnTo>
                      <a:pt x="2809" y="342"/>
                    </a:lnTo>
                    <a:lnTo>
                      <a:pt x="2662" y="269"/>
                    </a:lnTo>
                    <a:lnTo>
                      <a:pt x="2516" y="171"/>
                    </a:lnTo>
                    <a:lnTo>
                      <a:pt x="2369" y="122"/>
                    </a:lnTo>
                    <a:lnTo>
                      <a:pt x="2223" y="49"/>
                    </a:lnTo>
                    <a:lnTo>
                      <a:pt x="2052" y="25"/>
                    </a:lnTo>
                    <a:lnTo>
                      <a:pt x="188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pPr defTabSz="685800">
                  <a:defRPr/>
                </a:pPr>
                <a:endParaRPr sz="1350" kern="0" dirty="0">
                  <a:solidFill>
                    <a:prstClr val="black"/>
                  </a:solidFill>
                  <a:latin typeface="Century Gothic"/>
                </a:endParaRPr>
              </a:p>
            </p:txBody>
          </p:sp>
        </p:grpSp>
        <p:grpSp>
          <p:nvGrpSpPr>
            <p:cNvPr id="93" name="Shape 881"/>
            <p:cNvGrpSpPr/>
            <p:nvPr/>
          </p:nvGrpSpPr>
          <p:grpSpPr>
            <a:xfrm>
              <a:off x="2321683" y="2372140"/>
              <a:ext cx="145004" cy="421657"/>
              <a:chOff x="4076175" y="2267050"/>
              <a:chExt cx="173450" cy="504375"/>
            </a:xfrm>
            <a:grpFill/>
          </p:grpSpPr>
          <p:sp>
            <p:nvSpPr>
              <p:cNvPr id="94" name="Shape 882"/>
              <p:cNvSpPr/>
              <p:nvPr/>
            </p:nvSpPr>
            <p:spPr>
              <a:xfrm>
                <a:off x="4122600" y="2267050"/>
                <a:ext cx="80600" cy="91625"/>
              </a:xfrm>
              <a:custGeom>
                <a:avLst/>
                <a:gdLst/>
                <a:ahLst/>
                <a:cxnLst/>
                <a:rect l="0" t="0" r="0" b="0"/>
                <a:pathLst>
                  <a:path w="3224" h="3665" extrusionOk="0">
                    <a:moveTo>
                      <a:pt x="1441" y="1"/>
                    </a:moveTo>
                    <a:lnTo>
                      <a:pt x="1295" y="25"/>
                    </a:lnTo>
                    <a:lnTo>
                      <a:pt x="1124" y="74"/>
                    </a:lnTo>
                    <a:lnTo>
                      <a:pt x="977" y="123"/>
                    </a:lnTo>
                    <a:lnTo>
                      <a:pt x="855" y="172"/>
                    </a:lnTo>
                    <a:lnTo>
                      <a:pt x="708" y="245"/>
                    </a:lnTo>
                    <a:lnTo>
                      <a:pt x="586" y="343"/>
                    </a:lnTo>
                    <a:lnTo>
                      <a:pt x="464" y="441"/>
                    </a:lnTo>
                    <a:lnTo>
                      <a:pt x="366" y="563"/>
                    </a:lnTo>
                    <a:lnTo>
                      <a:pt x="269" y="685"/>
                    </a:lnTo>
                    <a:lnTo>
                      <a:pt x="195" y="831"/>
                    </a:lnTo>
                    <a:lnTo>
                      <a:pt x="122" y="978"/>
                    </a:lnTo>
                    <a:lnTo>
                      <a:pt x="73" y="1124"/>
                    </a:lnTo>
                    <a:lnTo>
                      <a:pt x="25" y="1295"/>
                    </a:lnTo>
                    <a:lnTo>
                      <a:pt x="0" y="1466"/>
                    </a:lnTo>
                    <a:lnTo>
                      <a:pt x="0" y="1662"/>
                    </a:lnTo>
                    <a:lnTo>
                      <a:pt x="0" y="1833"/>
                    </a:lnTo>
                    <a:lnTo>
                      <a:pt x="25" y="2028"/>
                    </a:lnTo>
                    <a:lnTo>
                      <a:pt x="73" y="2223"/>
                    </a:lnTo>
                    <a:lnTo>
                      <a:pt x="122" y="2394"/>
                    </a:lnTo>
                    <a:lnTo>
                      <a:pt x="195" y="2565"/>
                    </a:lnTo>
                    <a:lnTo>
                      <a:pt x="269" y="2736"/>
                    </a:lnTo>
                    <a:lnTo>
                      <a:pt x="366" y="2883"/>
                    </a:lnTo>
                    <a:lnTo>
                      <a:pt x="464" y="3029"/>
                    </a:lnTo>
                    <a:lnTo>
                      <a:pt x="586" y="3176"/>
                    </a:lnTo>
                    <a:lnTo>
                      <a:pt x="708" y="3298"/>
                    </a:lnTo>
                    <a:lnTo>
                      <a:pt x="855" y="3396"/>
                    </a:lnTo>
                    <a:lnTo>
                      <a:pt x="977" y="3493"/>
                    </a:lnTo>
                    <a:lnTo>
                      <a:pt x="1124" y="3567"/>
                    </a:lnTo>
                    <a:lnTo>
                      <a:pt x="1295" y="3616"/>
                    </a:lnTo>
                    <a:lnTo>
                      <a:pt x="1441" y="3640"/>
                    </a:lnTo>
                    <a:lnTo>
                      <a:pt x="1612" y="3664"/>
                    </a:lnTo>
                    <a:lnTo>
                      <a:pt x="1783" y="3640"/>
                    </a:lnTo>
                    <a:lnTo>
                      <a:pt x="1930" y="3616"/>
                    </a:lnTo>
                    <a:lnTo>
                      <a:pt x="2100" y="3567"/>
                    </a:lnTo>
                    <a:lnTo>
                      <a:pt x="2247" y="3493"/>
                    </a:lnTo>
                    <a:lnTo>
                      <a:pt x="2369" y="3396"/>
                    </a:lnTo>
                    <a:lnTo>
                      <a:pt x="2516" y="3298"/>
                    </a:lnTo>
                    <a:lnTo>
                      <a:pt x="2638" y="3176"/>
                    </a:lnTo>
                    <a:lnTo>
                      <a:pt x="2760" y="3029"/>
                    </a:lnTo>
                    <a:lnTo>
                      <a:pt x="2858" y="2883"/>
                    </a:lnTo>
                    <a:lnTo>
                      <a:pt x="2955" y="2736"/>
                    </a:lnTo>
                    <a:lnTo>
                      <a:pt x="3029" y="2565"/>
                    </a:lnTo>
                    <a:lnTo>
                      <a:pt x="3102" y="2394"/>
                    </a:lnTo>
                    <a:lnTo>
                      <a:pt x="3151" y="2223"/>
                    </a:lnTo>
                    <a:lnTo>
                      <a:pt x="3200" y="2028"/>
                    </a:lnTo>
                    <a:lnTo>
                      <a:pt x="3224" y="1833"/>
                    </a:lnTo>
                    <a:lnTo>
                      <a:pt x="3224" y="1662"/>
                    </a:lnTo>
                    <a:lnTo>
                      <a:pt x="3224" y="1466"/>
                    </a:lnTo>
                    <a:lnTo>
                      <a:pt x="3200" y="1295"/>
                    </a:lnTo>
                    <a:lnTo>
                      <a:pt x="3151" y="1124"/>
                    </a:lnTo>
                    <a:lnTo>
                      <a:pt x="3102" y="978"/>
                    </a:lnTo>
                    <a:lnTo>
                      <a:pt x="3029" y="831"/>
                    </a:lnTo>
                    <a:lnTo>
                      <a:pt x="2955" y="685"/>
                    </a:lnTo>
                    <a:lnTo>
                      <a:pt x="2858" y="563"/>
                    </a:lnTo>
                    <a:lnTo>
                      <a:pt x="2760" y="441"/>
                    </a:lnTo>
                    <a:lnTo>
                      <a:pt x="2638" y="343"/>
                    </a:lnTo>
                    <a:lnTo>
                      <a:pt x="2516" y="245"/>
                    </a:lnTo>
                    <a:lnTo>
                      <a:pt x="2369" y="172"/>
                    </a:lnTo>
                    <a:lnTo>
                      <a:pt x="2247" y="123"/>
                    </a:lnTo>
                    <a:lnTo>
                      <a:pt x="2100" y="74"/>
                    </a:lnTo>
                    <a:lnTo>
                      <a:pt x="1930" y="25"/>
                    </a:lnTo>
                    <a:lnTo>
                      <a:pt x="178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pPr defTabSz="685800">
                  <a:defRPr/>
                </a:pPr>
                <a:endParaRPr sz="1350" kern="0" dirty="0">
                  <a:solidFill>
                    <a:prstClr val="black"/>
                  </a:solidFill>
                  <a:latin typeface="Century Gothic"/>
                </a:endParaRPr>
              </a:p>
            </p:txBody>
          </p:sp>
          <p:sp>
            <p:nvSpPr>
              <p:cNvPr id="95" name="Shape 883"/>
              <p:cNvSpPr/>
              <p:nvPr/>
            </p:nvSpPr>
            <p:spPr>
              <a:xfrm>
                <a:off x="4076175" y="2370250"/>
                <a:ext cx="173450" cy="401175"/>
              </a:xfrm>
              <a:custGeom>
                <a:avLst/>
                <a:gdLst/>
                <a:ahLst/>
                <a:cxnLst/>
                <a:rect l="0" t="0" r="0" b="0"/>
                <a:pathLst>
                  <a:path w="6938" h="16047" extrusionOk="0">
                    <a:moveTo>
                      <a:pt x="2736" y="0"/>
                    </a:moveTo>
                    <a:lnTo>
                      <a:pt x="2541" y="49"/>
                    </a:lnTo>
                    <a:lnTo>
                      <a:pt x="2346" y="123"/>
                    </a:lnTo>
                    <a:lnTo>
                      <a:pt x="2175" y="196"/>
                    </a:lnTo>
                    <a:lnTo>
                      <a:pt x="2028" y="293"/>
                    </a:lnTo>
                    <a:lnTo>
                      <a:pt x="1711" y="489"/>
                    </a:lnTo>
                    <a:lnTo>
                      <a:pt x="1442" y="758"/>
                    </a:lnTo>
                    <a:lnTo>
                      <a:pt x="1173" y="1075"/>
                    </a:lnTo>
                    <a:lnTo>
                      <a:pt x="953" y="1417"/>
                    </a:lnTo>
                    <a:lnTo>
                      <a:pt x="758" y="1808"/>
                    </a:lnTo>
                    <a:lnTo>
                      <a:pt x="587" y="2223"/>
                    </a:lnTo>
                    <a:lnTo>
                      <a:pt x="441" y="2711"/>
                    </a:lnTo>
                    <a:lnTo>
                      <a:pt x="318" y="3200"/>
                    </a:lnTo>
                    <a:lnTo>
                      <a:pt x="221" y="3737"/>
                    </a:lnTo>
                    <a:lnTo>
                      <a:pt x="147" y="4323"/>
                    </a:lnTo>
                    <a:lnTo>
                      <a:pt x="74" y="4909"/>
                    </a:lnTo>
                    <a:lnTo>
                      <a:pt x="25" y="5544"/>
                    </a:lnTo>
                    <a:lnTo>
                      <a:pt x="1" y="6204"/>
                    </a:lnTo>
                    <a:lnTo>
                      <a:pt x="1" y="6888"/>
                    </a:lnTo>
                    <a:lnTo>
                      <a:pt x="25" y="7034"/>
                    </a:lnTo>
                    <a:lnTo>
                      <a:pt x="50" y="7181"/>
                    </a:lnTo>
                    <a:lnTo>
                      <a:pt x="99" y="7327"/>
                    </a:lnTo>
                    <a:lnTo>
                      <a:pt x="172" y="7425"/>
                    </a:lnTo>
                    <a:lnTo>
                      <a:pt x="245" y="7523"/>
                    </a:lnTo>
                    <a:lnTo>
                      <a:pt x="318" y="7596"/>
                    </a:lnTo>
                    <a:lnTo>
                      <a:pt x="416" y="7645"/>
                    </a:lnTo>
                    <a:lnTo>
                      <a:pt x="636" y="7645"/>
                    </a:lnTo>
                    <a:lnTo>
                      <a:pt x="734" y="7596"/>
                    </a:lnTo>
                    <a:lnTo>
                      <a:pt x="807" y="7523"/>
                    </a:lnTo>
                    <a:lnTo>
                      <a:pt x="880" y="7425"/>
                    </a:lnTo>
                    <a:lnTo>
                      <a:pt x="929" y="7327"/>
                    </a:lnTo>
                    <a:lnTo>
                      <a:pt x="953" y="7181"/>
                    </a:lnTo>
                    <a:lnTo>
                      <a:pt x="978" y="6888"/>
                    </a:lnTo>
                    <a:lnTo>
                      <a:pt x="1002" y="6521"/>
                    </a:lnTo>
                    <a:lnTo>
                      <a:pt x="1027" y="6106"/>
                    </a:lnTo>
                    <a:lnTo>
                      <a:pt x="1149" y="5105"/>
                    </a:lnTo>
                    <a:lnTo>
                      <a:pt x="1295" y="4103"/>
                    </a:lnTo>
                    <a:lnTo>
                      <a:pt x="1369" y="3664"/>
                    </a:lnTo>
                    <a:lnTo>
                      <a:pt x="1466" y="3298"/>
                    </a:lnTo>
                    <a:lnTo>
                      <a:pt x="1417" y="3102"/>
                    </a:lnTo>
                    <a:lnTo>
                      <a:pt x="1393" y="2907"/>
                    </a:lnTo>
                    <a:lnTo>
                      <a:pt x="1393" y="2711"/>
                    </a:lnTo>
                    <a:lnTo>
                      <a:pt x="1417" y="2540"/>
                    </a:lnTo>
                    <a:lnTo>
                      <a:pt x="1442" y="2394"/>
                    </a:lnTo>
                    <a:lnTo>
                      <a:pt x="1515" y="2247"/>
                    </a:lnTo>
                    <a:lnTo>
                      <a:pt x="1588" y="2125"/>
                    </a:lnTo>
                    <a:lnTo>
                      <a:pt x="1662" y="2052"/>
                    </a:lnTo>
                    <a:lnTo>
                      <a:pt x="1588" y="2150"/>
                    </a:lnTo>
                    <a:lnTo>
                      <a:pt x="1540" y="2296"/>
                    </a:lnTo>
                    <a:lnTo>
                      <a:pt x="1491" y="2492"/>
                    </a:lnTo>
                    <a:lnTo>
                      <a:pt x="1491" y="2687"/>
                    </a:lnTo>
                    <a:lnTo>
                      <a:pt x="1515" y="2882"/>
                    </a:lnTo>
                    <a:lnTo>
                      <a:pt x="1564" y="3078"/>
                    </a:lnTo>
                    <a:lnTo>
                      <a:pt x="1613" y="3175"/>
                    </a:lnTo>
                    <a:lnTo>
                      <a:pt x="1686" y="3273"/>
                    </a:lnTo>
                    <a:lnTo>
                      <a:pt x="1759" y="3346"/>
                    </a:lnTo>
                    <a:lnTo>
                      <a:pt x="1857" y="3420"/>
                    </a:lnTo>
                    <a:lnTo>
                      <a:pt x="1906" y="3786"/>
                    </a:lnTo>
                    <a:lnTo>
                      <a:pt x="1930" y="3981"/>
                    </a:lnTo>
                    <a:lnTo>
                      <a:pt x="1955" y="4201"/>
                    </a:lnTo>
                    <a:lnTo>
                      <a:pt x="1930" y="4445"/>
                    </a:lnTo>
                    <a:lnTo>
                      <a:pt x="1906" y="4738"/>
                    </a:lnTo>
                    <a:lnTo>
                      <a:pt x="1833" y="5032"/>
                    </a:lnTo>
                    <a:lnTo>
                      <a:pt x="1711" y="5398"/>
                    </a:lnTo>
                    <a:lnTo>
                      <a:pt x="1515" y="5911"/>
                    </a:lnTo>
                    <a:lnTo>
                      <a:pt x="1369" y="6399"/>
                    </a:lnTo>
                    <a:lnTo>
                      <a:pt x="1271" y="6839"/>
                    </a:lnTo>
                    <a:lnTo>
                      <a:pt x="1222" y="7230"/>
                    </a:lnTo>
                    <a:lnTo>
                      <a:pt x="1173" y="7620"/>
                    </a:lnTo>
                    <a:lnTo>
                      <a:pt x="1173" y="8011"/>
                    </a:lnTo>
                    <a:lnTo>
                      <a:pt x="1198" y="8817"/>
                    </a:lnTo>
                    <a:lnTo>
                      <a:pt x="1247" y="9989"/>
                    </a:lnTo>
                    <a:lnTo>
                      <a:pt x="1295" y="11162"/>
                    </a:lnTo>
                    <a:lnTo>
                      <a:pt x="1320" y="13238"/>
                    </a:lnTo>
                    <a:lnTo>
                      <a:pt x="1344" y="14728"/>
                    </a:lnTo>
                    <a:lnTo>
                      <a:pt x="1344" y="15314"/>
                    </a:lnTo>
                    <a:lnTo>
                      <a:pt x="1369" y="15533"/>
                    </a:lnTo>
                    <a:lnTo>
                      <a:pt x="1417" y="15704"/>
                    </a:lnTo>
                    <a:lnTo>
                      <a:pt x="1491" y="15827"/>
                    </a:lnTo>
                    <a:lnTo>
                      <a:pt x="1588" y="15924"/>
                    </a:lnTo>
                    <a:lnTo>
                      <a:pt x="1662" y="15998"/>
                    </a:lnTo>
                    <a:lnTo>
                      <a:pt x="1735" y="16022"/>
                    </a:lnTo>
                    <a:lnTo>
                      <a:pt x="1833" y="16046"/>
                    </a:lnTo>
                    <a:lnTo>
                      <a:pt x="1955" y="16046"/>
                    </a:lnTo>
                    <a:lnTo>
                      <a:pt x="2077" y="15998"/>
                    </a:lnTo>
                    <a:lnTo>
                      <a:pt x="2175" y="15949"/>
                    </a:lnTo>
                    <a:lnTo>
                      <a:pt x="2248" y="15875"/>
                    </a:lnTo>
                    <a:lnTo>
                      <a:pt x="2321" y="15802"/>
                    </a:lnTo>
                    <a:lnTo>
                      <a:pt x="2394" y="15680"/>
                    </a:lnTo>
                    <a:lnTo>
                      <a:pt x="2419" y="15533"/>
                    </a:lnTo>
                    <a:lnTo>
                      <a:pt x="2468" y="15387"/>
                    </a:lnTo>
                    <a:lnTo>
                      <a:pt x="3152" y="8548"/>
                    </a:lnTo>
                    <a:lnTo>
                      <a:pt x="3152" y="8451"/>
                    </a:lnTo>
                    <a:lnTo>
                      <a:pt x="3200" y="8280"/>
                    </a:lnTo>
                    <a:lnTo>
                      <a:pt x="3249" y="8182"/>
                    </a:lnTo>
                    <a:lnTo>
                      <a:pt x="3298" y="8084"/>
                    </a:lnTo>
                    <a:lnTo>
                      <a:pt x="3371" y="8011"/>
                    </a:lnTo>
                    <a:lnTo>
                      <a:pt x="3469" y="7987"/>
                    </a:lnTo>
                    <a:lnTo>
                      <a:pt x="3567" y="8011"/>
                    </a:lnTo>
                    <a:lnTo>
                      <a:pt x="3640" y="8084"/>
                    </a:lnTo>
                    <a:lnTo>
                      <a:pt x="3689" y="8182"/>
                    </a:lnTo>
                    <a:lnTo>
                      <a:pt x="3738" y="8280"/>
                    </a:lnTo>
                    <a:lnTo>
                      <a:pt x="3787" y="8451"/>
                    </a:lnTo>
                    <a:lnTo>
                      <a:pt x="3787" y="8548"/>
                    </a:lnTo>
                    <a:lnTo>
                      <a:pt x="4470" y="15387"/>
                    </a:lnTo>
                    <a:lnTo>
                      <a:pt x="4519" y="15533"/>
                    </a:lnTo>
                    <a:lnTo>
                      <a:pt x="4544" y="15680"/>
                    </a:lnTo>
                    <a:lnTo>
                      <a:pt x="4617" y="15802"/>
                    </a:lnTo>
                    <a:lnTo>
                      <a:pt x="4690" y="15875"/>
                    </a:lnTo>
                    <a:lnTo>
                      <a:pt x="4763" y="15949"/>
                    </a:lnTo>
                    <a:lnTo>
                      <a:pt x="4861" y="15998"/>
                    </a:lnTo>
                    <a:lnTo>
                      <a:pt x="4983" y="16046"/>
                    </a:lnTo>
                    <a:lnTo>
                      <a:pt x="5105" y="16046"/>
                    </a:lnTo>
                    <a:lnTo>
                      <a:pt x="5203" y="16022"/>
                    </a:lnTo>
                    <a:lnTo>
                      <a:pt x="5276" y="15998"/>
                    </a:lnTo>
                    <a:lnTo>
                      <a:pt x="5350" y="15924"/>
                    </a:lnTo>
                    <a:lnTo>
                      <a:pt x="5447" y="15827"/>
                    </a:lnTo>
                    <a:lnTo>
                      <a:pt x="5521" y="15704"/>
                    </a:lnTo>
                    <a:lnTo>
                      <a:pt x="5569" y="15533"/>
                    </a:lnTo>
                    <a:lnTo>
                      <a:pt x="5594" y="15314"/>
                    </a:lnTo>
                    <a:lnTo>
                      <a:pt x="5594" y="14728"/>
                    </a:lnTo>
                    <a:lnTo>
                      <a:pt x="5618" y="13238"/>
                    </a:lnTo>
                    <a:lnTo>
                      <a:pt x="5643" y="11162"/>
                    </a:lnTo>
                    <a:lnTo>
                      <a:pt x="5692" y="9989"/>
                    </a:lnTo>
                    <a:lnTo>
                      <a:pt x="5740" y="8817"/>
                    </a:lnTo>
                    <a:lnTo>
                      <a:pt x="5765" y="8011"/>
                    </a:lnTo>
                    <a:lnTo>
                      <a:pt x="5765" y="7620"/>
                    </a:lnTo>
                    <a:lnTo>
                      <a:pt x="5716" y="7230"/>
                    </a:lnTo>
                    <a:lnTo>
                      <a:pt x="5667" y="6839"/>
                    </a:lnTo>
                    <a:lnTo>
                      <a:pt x="5569" y="6399"/>
                    </a:lnTo>
                    <a:lnTo>
                      <a:pt x="5423" y="5911"/>
                    </a:lnTo>
                    <a:lnTo>
                      <a:pt x="5227" y="5398"/>
                    </a:lnTo>
                    <a:lnTo>
                      <a:pt x="5105" y="5032"/>
                    </a:lnTo>
                    <a:lnTo>
                      <a:pt x="5032" y="4738"/>
                    </a:lnTo>
                    <a:lnTo>
                      <a:pt x="5008" y="4445"/>
                    </a:lnTo>
                    <a:lnTo>
                      <a:pt x="4983" y="4201"/>
                    </a:lnTo>
                    <a:lnTo>
                      <a:pt x="5008" y="3981"/>
                    </a:lnTo>
                    <a:lnTo>
                      <a:pt x="5032" y="3786"/>
                    </a:lnTo>
                    <a:lnTo>
                      <a:pt x="5081" y="3420"/>
                    </a:lnTo>
                    <a:lnTo>
                      <a:pt x="5179" y="3346"/>
                    </a:lnTo>
                    <a:lnTo>
                      <a:pt x="5252" y="3273"/>
                    </a:lnTo>
                    <a:lnTo>
                      <a:pt x="5325" y="3175"/>
                    </a:lnTo>
                    <a:lnTo>
                      <a:pt x="5374" y="3078"/>
                    </a:lnTo>
                    <a:lnTo>
                      <a:pt x="5423" y="2882"/>
                    </a:lnTo>
                    <a:lnTo>
                      <a:pt x="5447" y="2687"/>
                    </a:lnTo>
                    <a:lnTo>
                      <a:pt x="5447" y="2492"/>
                    </a:lnTo>
                    <a:lnTo>
                      <a:pt x="5398" y="2296"/>
                    </a:lnTo>
                    <a:lnTo>
                      <a:pt x="5350" y="2150"/>
                    </a:lnTo>
                    <a:lnTo>
                      <a:pt x="5276" y="2052"/>
                    </a:lnTo>
                    <a:lnTo>
                      <a:pt x="5350" y="2125"/>
                    </a:lnTo>
                    <a:lnTo>
                      <a:pt x="5423" y="2247"/>
                    </a:lnTo>
                    <a:lnTo>
                      <a:pt x="5496" y="2394"/>
                    </a:lnTo>
                    <a:lnTo>
                      <a:pt x="5521" y="2540"/>
                    </a:lnTo>
                    <a:lnTo>
                      <a:pt x="5545" y="2711"/>
                    </a:lnTo>
                    <a:lnTo>
                      <a:pt x="5545" y="2907"/>
                    </a:lnTo>
                    <a:lnTo>
                      <a:pt x="5521" y="3102"/>
                    </a:lnTo>
                    <a:lnTo>
                      <a:pt x="5472" y="3298"/>
                    </a:lnTo>
                    <a:lnTo>
                      <a:pt x="5569" y="3664"/>
                    </a:lnTo>
                    <a:lnTo>
                      <a:pt x="5643" y="4103"/>
                    </a:lnTo>
                    <a:lnTo>
                      <a:pt x="5789" y="5105"/>
                    </a:lnTo>
                    <a:lnTo>
                      <a:pt x="5911" y="6106"/>
                    </a:lnTo>
                    <a:lnTo>
                      <a:pt x="5936" y="6521"/>
                    </a:lnTo>
                    <a:lnTo>
                      <a:pt x="5960" y="6888"/>
                    </a:lnTo>
                    <a:lnTo>
                      <a:pt x="5985" y="7181"/>
                    </a:lnTo>
                    <a:lnTo>
                      <a:pt x="6009" y="7327"/>
                    </a:lnTo>
                    <a:lnTo>
                      <a:pt x="6058" y="7425"/>
                    </a:lnTo>
                    <a:lnTo>
                      <a:pt x="6131" y="7523"/>
                    </a:lnTo>
                    <a:lnTo>
                      <a:pt x="6204" y="7596"/>
                    </a:lnTo>
                    <a:lnTo>
                      <a:pt x="6302" y="7645"/>
                    </a:lnTo>
                    <a:lnTo>
                      <a:pt x="6522" y="7645"/>
                    </a:lnTo>
                    <a:lnTo>
                      <a:pt x="6620" y="7596"/>
                    </a:lnTo>
                    <a:lnTo>
                      <a:pt x="6693" y="7523"/>
                    </a:lnTo>
                    <a:lnTo>
                      <a:pt x="6766" y="7425"/>
                    </a:lnTo>
                    <a:lnTo>
                      <a:pt x="6839" y="7327"/>
                    </a:lnTo>
                    <a:lnTo>
                      <a:pt x="6888" y="7181"/>
                    </a:lnTo>
                    <a:lnTo>
                      <a:pt x="6913" y="7034"/>
                    </a:lnTo>
                    <a:lnTo>
                      <a:pt x="6937" y="6888"/>
                    </a:lnTo>
                    <a:lnTo>
                      <a:pt x="6937" y="6204"/>
                    </a:lnTo>
                    <a:lnTo>
                      <a:pt x="6913" y="5544"/>
                    </a:lnTo>
                    <a:lnTo>
                      <a:pt x="6864" y="4909"/>
                    </a:lnTo>
                    <a:lnTo>
                      <a:pt x="6791" y="4323"/>
                    </a:lnTo>
                    <a:lnTo>
                      <a:pt x="6717" y="3737"/>
                    </a:lnTo>
                    <a:lnTo>
                      <a:pt x="6620" y="3200"/>
                    </a:lnTo>
                    <a:lnTo>
                      <a:pt x="6497" y="2711"/>
                    </a:lnTo>
                    <a:lnTo>
                      <a:pt x="6351" y="2223"/>
                    </a:lnTo>
                    <a:lnTo>
                      <a:pt x="6180" y="1808"/>
                    </a:lnTo>
                    <a:lnTo>
                      <a:pt x="5985" y="1417"/>
                    </a:lnTo>
                    <a:lnTo>
                      <a:pt x="5765" y="1075"/>
                    </a:lnTo>
                    <a:lnTo>
                      <a:pt x="5496" y="758"/>
                    </a:lnTo>
                    <a:lnTo>
                      <a:pt x="5227" y="489"/>
                    </a:lnTo>
                    <a:lnTo>
                      <a:pt x="4910" y="293"/>
                    </a:lnTo>
                    <a:lnTo>
                      <a:pt x="4763" y="196"/>
                    </a:lnTo>
                    <a:lnTo>
                      <a:pt x="4592" y="123"/>
                    </a:lnTo>
                    <a:lnTo>
                      <a:pt x="4397" y="49"/>
                    </a:lnTo>
                    <a:lnTo>
                      <a:pt x="4202" y="0"/>
                    </a:lnTo>
                    <a:lnTo>
                      <a:pt x="4031" y="98"/>
                    </a:lnTo>
                    <a:lnTo>
                      <a:pt x="3860" y="147"/>
                    </a:lnTo>
                    <a:lnTo>
                      <a:pt x="3664" y="196"/>
                    </a:lnTo>
                    <a:lnTo>
                      <a:pt x="3469" y="220"/>
                    </a:lnTo>
                    <a:lnTo>
                      <a:pt x="3274" y="196"/>
                    </a:lnTo>
                    <a:lnTo>
                      <a:pt x="3078" y="147"/>
                    </a:lnTo>
                    <a:lnTo>
                      <a:pt x="2907" y="98"/>
                    </a:lnTo>
                    <a:lnTo>
                      <a:pt x="273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pPr defTabSz="685800">
                  <a:defRPr/>
                </a:pPr>
                <a:endParaRPr sz="1350" kern="0" dirty="0">
                  <a:solidFill>
                    <a:prstClr val="black"/>
                  </a:solidFill>
                  <a:latin typeface="Century Gothic"/>
                </a:endParaRPr>
              </a:p>
            </p:txBody>
          </p:sp>
        </p:grpSp>
      </p:grpSp>
      <p:grpSp>
        <p:nvGrpSpPr>
          <p:cNvPr id="100" name="Shape 927"/>
          <p:cNvGrpSpPr/>
          <p:nvPr/>
        </p:nvGrpSpPr>
        <p:grpSpPr>
          <a:xfrm>
            <a:off x="1956492" y="2681142"/>
            <a:ext cx="272087" cy="239949"/>
            <a:chOff x="2599825" y="3689700"/>
            <a:chExt cx="429850" cy="360275"/>
          </a:xfrm>
          <a:solidFill>
            <a:srgbClr val="4584D3"/>
          </a:solidFill>
        </p:grpSpPr>
        <p:sp>
          <p:nvSpPr>
            <p:cNvPr id="101" name="Shape 928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0" t="0" r="0" b="0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defTabSz="685800">
                <a:defRPr/>
              </a:pPr>
              <a:endParaRPr sz="1350" kern="0" dirty="0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102" name="Shape 92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0" t="0" r="0" b="0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defTabSz="685800">
                <a:defRPr/>
              </a:pPr>
              <a:endParaRPr sz="1350" kern="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sp>
        <p:nvSpPr>
          <p:cNvPr id="103" name="Пятиугольник 102"/>
          <p:cNvSpPr/>
          <p:nvPr/>
        </p:nvSpPr>
        <p:spPr>
          <a:xfrm flipH="1">
            <a:off x="6897600" y="1937385"/>
            <a:ext cx="704610" cy="102799"/>
          </a:xfrm>
          <a:prstGeom prst="homePlate">
            <a:avLst/>
          </a:prstGeom>
          <a:solidFill>
            <a:srgbClr val="5BD078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27000" rIns="27000" rtlCol="0" anchor="ctr"/>
          <a:lstStyle/>
          <a:p>
            <a:pPr algn="r" defTabSz="685800">
              <a:defRPr/>
            </a:pPr>
            <a:r>
              <a:rPr lang="ru-RU" sz="525" b="1" kern="0" dirty="0">
                <a:solidFill>
                  <a:prstClr val="white"/>
                </a:solidFill>
                <a:latin typeface="Century Gothic"/>
                <a:cs typeface="Arial"/>
              </a:rPr>
              <a:t>На </a:t>
            </a:r>
            <a:r>
              <a:rPr lang="ru-RU" sz="600" b="1" kern="0" dirty="0">
                <a:solidFill>
                  <a:prstClr val="white"/>
                </a:solidFill>
                <a:latin typeface="Century Gothic"/>
                <a:cs typeface="Arial"/>
              </a:rPr>
              <a:t>01.09.2023</a:t>
            </a:r>
            <a:r>
              <a:rPr lang="ru-RU" sz="525" b="1" kern="0" dirty="0">
                <a:solidFill>
                  <a:prstClr val="white"/>
                </a:solidFill>
                <a:latin typeface="Century Gothic"/>
                <a:cs typeface="Arial"/>
              </a:rPr>
              <a:t> г.</a:t>
            </a:r>
          </a:p>
        </p:txBody>
      </p:sp>
      <p:sp>
        <p:nvSpPr>
          <p:cNvPr id="104" name="Пятиугольник 103"/>
          <p:cNvSpPr/>
          <p:nvPr/>
        </p:nvSpPr>
        <p:spPr>
          <a:xfrm flipH="1">
            <a:off x="6897600" y="1289876"/>
            <a:ext cx="704610" cy="102799"/>
          </a:xfrm>
          <a:prstGeom prst="homePlate">
            <a:avLst/>
          </a:prstGeom>
          <a:solidFill>
            <a:srgbClr val="5BD078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27000" rIns="27000" rtlCol="0" anchor="ctr"/>
          <a:lstStyle/>
          <a:p>
            <a:pPr algn="r" defTabSz="685800">
              <a:defRPr/>
            </a:pPr>
            <a:r>
              <a:rPr lang="ru-RU" sz="600" b="1" kern="0" dirty="0">
                <a:solidFill>
                  <a:prstClr val="white"/>
                </a:solidFill>
                <a:latin typeface="Century Gothic"/>
                <a:cs typeface="Arial"/>
              </a:rPr>
              <a:t>На 01.07.2023 г.</a:t>
            </a:r>
          </a:p>
        </p:txBody>
      </p:sp>
      <p:sp>
        <p:nvSpPr>
          <p:cNvPr id="105" name="Пятиугольник 104"/>
          <p:cNvSpPr/>
          <p:nvPr/>
        </p:nvSpPr>
        <p:spPr>
          <a:xfrm flipH="1">
            <a:off x="6897600" y="2550645"/>
            <a:ext cx="704610" cy="102799"/>
          </a:xfrm>
          <a:prstGeom prst="homePlate">
            <a:avLst/>
          </a:prstGeom>
          <a:solidFill>
            <a:srgbClr val="5BD078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27000" rIns="27000" rtlCol="0" anchor="ctr"/>
          <a:lstStyle/>
          <a:p>
            <a:pPr algn="r" defTabSz="685800">
              <a:defRPr/>
            </a:pPr>
            <a:r>
              <a:rPr lang="ru-RU" sz="600" b="1" kern="0" dirty="0">
                <a:solidFill>
                  <a:prstClr val="white"/>
                </a:solidFill>
                <a:latin typeface="Century Gothic"/>
                <a:cs typeface="Arial"/>
              </a:rPr>
              <a:t>На 01.04.2023 г.</a:t>
            </a:r>
          </a:p>
        </p:txBody>
      </p:sp>
      <p:sp>
        <p:nvSpPr>
          <p:cNvPr id="50" name="Пятиугольник 49"/>
          <p:cNvSpPr/>
          <p:nvPr/>
        </p:nvSpPr>
        <p:spPr>
          <a:xfrm flipH="1">
            <a:off x="6897600" y="3177921"/>
            <a:ext cx="704610" cy="102799"/>
          </a:xfrm>
          <a:prstGeom prst="homePlate">
            <a:avLst/>
          </a:prstGeom>
          <a:solidFill>
            <a:srgbClr val="5BD078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27000" rIns="27000" rtlCol="0" anchor="ctr"/>
          <a:lstStyle/>
          <a:p>
            <a:pPr algn="r" defTabSz="685800">
              <a:defRPr/>
            </a:pPr>
            <a:r>
              <a:rPr lang="ru-RU" sz="600" b="1" kern="0" dirty="0">
                <a:solidFill>
                  <a:prstClr val="white"/>
                </a:solidFill>
                <a:latin typeface="Century Gothic"/>
                <a:cs typeface="Arial"/>
              </a:rPr>
              <a:t>На 01.04.2023 г.</a:t>
            </a:r>
          </a:p>
        </p:txBody>
      </p:sp>
    </p:spTree>
    <p:extLst>
      <p:ext uri="{BB962C8B-B14F-4D97-AF65-F5344CB8AC3E}">
        <p14:creationId xmlns:p14="http://schemas.microsoft.com/office/powerpoint/2010/main" val="1775933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F1D77FD-5A13-AEFE-C296-8D12637F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6416" y="4731990"/>
            <a:ext cx="43096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F17630B-5473-72D7-B811-70EE8F0EA370}"/>
              </a:ext>
            </a:extLst>
          </p:cNvPr>
          <p:cNvSpPr txBox="1">
            <a:spLocks/>
          </p:cNvSpPr>
          <p:nvPr/>
        </p:nvSpPr>
        <p:spPr>
          <a:xfrm>
            <a:off x="755576" y="161816"/>
            <a:ext cx="6624736" cy="62294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2.2 Особенности Восточно-Казахстанской области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D097A87-FC68-FB7C-DB37-B3867855B183}"/>
              </a:ext>
            </a:extLst>
          </p:cNvPr>
          <p:cNvSpPr/>
          <p:nvPr/>
        </p:nvSpPr>
        <p:spPr>
          <a:xfrm>
            <a:off x="179512" y="903185"/>
            <a:ext cx="8640960" cy="6229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130675">
              <a:spcAft>
                <a:spcPts val="600"/>
              </a:spcAft>
              <a:tabLst>
                <a:tab pos="4214813" algn="l"/>
              </a:tabLst>
            </a:pPr>
            <a:r>
              <a:rPr lang="ru-RU" sz="1000" b="1" dirty="0">
                <a:latin typeface="Century Gothic" panose="020B0502020202020204" pitchFamily="34" charset="0"/>
              </a:rPr>
              <a:t>      Территория – 97,8 тыс.км</a:t>
            </a:r>
            <a:r>
              <a:rPr lang="ru-RU" sz="1000" b="1" baseline="30000" dirty="0">
                <a:latin typeface="Century Gothic" panose="020B0502020202020204" pitchFamily="34" charset="0"/>
              </a:rPr>
              <a:t>2 </a:t>
            </a:r>
            <a:r>
              <a:rPr lang="ru-RU" sz="1000" b="1" dirty="0">
                <a:latin typeface="Century Gothic" panose="020B0502020202020204" pitchFamily="34" charset="0"/>
              </a:rPr>
              <a:t>(3,6% территории РК, 17-е место)</a:t>
            </a:r>
          </a:p>
          <a:p>
            <a:pPr marL="4130675">
              <a:spcAft>
                <a:spcPts val="600"/>
              </a:spcAft>
              <a:tabLst>
                <a:tab pos="4214813" algn="l"/>
              </a:tabLst>
            </a:pPr>
            <a:r>
              <a:rPr lang="ru-RU" sz="1200" b="1" dirty="0">
                <a:latin typeface="Century Gothic" panose="020B0502020202020204" pitchFamily="34" charset="0"/>
              </a:rPr>
              <a:t>     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910FEB1-1FA3-9B2D-C451-860EFD4A0004}"/>
              </a:ext>
            </a:extLst>
          </p:cNvPr>
          <p:cNvSpPr/>
          <p:nvPr/>
        </p:nvSpPr>
        <p:spPr>
          <a:xfrm>
            <a:off x="251520" y="878053"/>
            <a:ext cx="3744415" cy="648072"/>
          </a:xfrm>
          <a:prstGeom prst="rect">
            <a:avLst/>
          </a:prstGeom>
        </p:spPr>
        <p:txBody>
          <a:bodyPr lIns="36000" tIns="0" rIns="36000" bIns="0" anchor="ctr" anchorCtr="0">
            <a:noAutofit/>
          </a:bodyPr>
          <a:lstStyle/>
          <a:p>
            <a:r>
              <a:rPr lang="ru-RU" sz="105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Города и районы ВКО:</a:t>
            </a:r>
          </a:p>
          <a:p>
            <a:r>
              <a:rPr lang="ru-RU" sz="9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(г. Усть-Каменогорск, г. Риддер ,Алтайский, Глубоковский, Зайсанский, Катон-Карагайский, Куршимский, Самарский, Тарбагатайский, Уланский, Шемонаихинский районы)</a:t>
            </a:r>
          </a:p>
        </p:txBody>
      </p:sp>
      <p:sp>
        <p:nvSpPr>
          <p:cNvPr id="8" name="Хорда 7">
            <a:extLst>
              <a:ext uri="{FF2B5EF4-FFF2-40B4-BE49-F238E27FC236}">
                <a16:creationId xmlns:a16="http://schemas.microsoft.com/office/drawing/2014/main" id="{82A5DD5B-187F-E543-5ACE-77C6B7A4FE40}"/>
              </a:ext>
            </a:extLst>
          </p:cNvPr>
          <p:cNvSpPr/>
          <p:nvPr/>
        </p:nvSpPr>
        <p:spPr>
          <a:xfrm flipH="1">
            <a:off x="-1044624" y="1635646"/>
            <a:ext cx="2480658" cy="2471121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8">
            <a:extLst>
              <a:ext uri="{FF2B5EF4-FFF2-40B4-BE49-F238E27FC236}">
                <a16:creationId xmlns:a16="http://schemas.microsoft.com/office/drawing/2014/main" id="{496111CC-1CA1-6BC1-2827-83A62728D6D1}"/>
              </a:ext>
            </a:extLst>
          </p:cNvPr>
          <p:cNvSpPr/>
          <p:nvPr/>
        </p:nvSpPr>
        <p:spPr>
          <a:xfrm flipH="1">
            <a:off x="-505899" y="2141595"/>
            <a:ext cx="1403208" cy="1459221"/>
          </a:xfrm>
          <a:prstGeom prst="chord">
            <a:avLst>
              <a:gd name="adj1" fmla="val 537936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DD644F5-B97D-3D7D-BA3A-B934ED1AE3E9}"/>
              </a:ext>
            </a:extLst>
          </p:cNvPr>
          <p:cNvCxnSpPr/>
          <p:nvPr/>
        </p:nvCxnSpPr>
        <p:spPr>
          <a:xfrm flipV="1">
            <a:off x="683568" y="2198166"/>
            <a:ext cx="958048" cy="296308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8FBDDA9-0CFB-8F5E-F898-5EEEE09CB7EC}"/>
              </a:ext>
            </a:extLst>
          </p:cNvPr>
          <p:cNvCxnSpPr/>
          <p:nvPr/>
        </p:nvCxnSpPr>
        <p:spPr>
          <a:xfrm>
            <a:off x="1259632" y="2833329"/>
            <a:ext cx="381985" cy="0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923308-D55F-F511-2DD2-6593B0FD4774}"/>
              </a:ext>
            </a:extLst>
          </p:cNvPr>
          <p:cNvSpPr txBox="1"/>
          <p:nvPr/>
        </p:nvSpPr>
        <p:spPr>
          <a:xfrm>
            <a:off x="1691680" y="1990417"/>
            <a:ext cx="1584176" cy="4154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400</a:t>
            </a:r>
            <a:r>
              <a:rPr lang="ru-RU" sz="1400" b="1" dirty="0">
                <a:latin typeface="Century Gothic" panose="020B0502020202020204" pitchFamily="34" charset="0"/>
              </a:rPr>
              <a:t>,1 тыс. чел. </a:t>
            </a:r>
            <a:br>
              <a:rPr lang="ru-RU" sz="1600" b="1" dirty="0">
                <a:latin typeface="Century Gothic" panose="020B0502020202020204" pitchFamily="34" charset="0"/>
              </a:rPr>
            </a:br>
            <a:r>
              <a:rPr lang="ru-RU" sz="1100" dirty="0">
                <a:latin typeface="Century Gothic" panose="020B0502020202020204" pitchFamily="34" charset="0"/>
              </a:rPr>
              <a:t>г. </a:t>
            </a:r>
            <a:r>
              <a:rPr lang="kk-KZ" sz="1100" dirty="0">
                <a:latin typeface="Century Gothic" panose="020B0502020202020204" pitchFamily="34" charset="0"/>
              </a:rPr>
              <a:t>Усть-Каменогорск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433A3-0068-9BAA-12CE-180DDB803708}"/>
              </a:ext>
            </a:extLst>
          </p:cNvPr>
          <p:cNvSpPr txBox="1"/>
          <p:nvPr/>
        </p:nvSpPr>
        <p:spPr>
          <a:xfrm>
            <a:off x="1691680" y="2575059"/>
            <a:ext cx="1728192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328</a:t>
            </a:r>
            <a:r>
              <a:rPr lang="ru-RU" sz="1400" b="1" dirty="0">
                <a:latin typeface="Century Gothic" panose="020B0502020202020204" pitchFamily="34" charset="0"/>
              </a:rPr>
              <a:t>,</a:t>
            </a:r>
            <a:r>
              <a:rPr lang="en-US" sz="1400" b="1" dirty="0">
                <a:latin typeface="Century Gothic" panose="020B0502020202020204" pitchFamily="34" charset="0"/>
              </a:rPr>
              <a:t>9</a:t>
            </a:r>
            <a:r>
              <a:rPr lang="ru-RU" sz="1400" b="1" dirty="0">
                <a:latin typeface="Century Gothic" panose="020B0502020202020204" pitchFamily="34" charset="0"/>
              </a:rPr>
              <a:t> тыс. чел. </a:t>
            </a:r>
            <a:br>
              <a:rPr lang="ru-RU" sz="1050" b="1" dirty="0">
                <a:latin typeface="Century Gothic" panose="020B0502020202020204" pitchFamily="34" charset="0"/>
              </a:rPr>
            </a:br>
            <a:r>
              <a:rPr lang="ru-RU" sz="1100" dirty="0">
                <a:latin typeface="Century Gothic" panose="020B0502020202020204" pitchFamily="34" charset="0"/>
              </a:rPr>
              <a:t>прочие районы региона</a:t>
            </a: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78EE15-1512-A24C-0846-9C6ECAE9B65D}"/>
              </a:ext>
            </a:extLst>
          </p:cNvPr>
          <p:cNvSpPr txBox="1"/>
          <p:nvPr/>
        </p:nvSpPr>
        <p:spPr>
          <a:xfrm>
            <a:off x="4139952" y="1779662"/>
            <a:ext cx="4680520" cy="20162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r>
              <a:rPr lang="ru-RU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Регион горнодобывающей промышленности и энергетики: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9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Доминирующая отрасль – цветная металлургия.  ВКО – один из основных в республике производителей свинца, цинка, меди в концентратах, аффинированных золота и серебра, и единственный - титана, магния, тантала, топлива для АЭС</a:t>
            </a: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82563" indent="-87313">
              <a:buFont typeface="Arial" pitchFamily="34" charset="0"/>
              <a:buChar char="•"/>
            </a:pP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В регионе разведано 283 месторождения полезных ископаемых.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9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Производит 20% всего объема масличных в Казахстане.</a:t>
            </a: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5250"/>
            <a:endParaRPr lang="ru-RU" sz="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5250"/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Граничит с РФ и Китаем: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На западе с Китаем (Синьцзян-Уйгурским автономным районом)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На севере с РФ (Республика Алтай).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CE1D92-4F0E-601D-452C-F8D95FF7CBCB}"/>
              </a:ext>
            </a:extLst>
          </p:cNvPr>
          <p:cNvSpPr txBox="1"/>
          <p:nvPr/>
        </p:nvSpPr>
        <p:spPr>
          <a:xfrm>
            <a:off x="437595" y="4154000"/>
            <a:ext cx="8496944" cy="5633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marL="103188" indent="-103188">
              <a:buFont typeface="Arial" pitchFamily="34" charset="0"/>
              <a:buChar char="•"/>
            </a:pPr>
            <a:r>
              <a:rPr lang="ru-RU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проблемы в отрасли:</a:t>
            </a:r>
            <a:r>
              <a:rPr lang="ru-RU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истощение сырьевой базы, высокая степень износа основных производственных ресурсов, высокая степень загрязнения окружающей среды, производство продукции низкой конкурентоспособности</a:t>
            </a:r>
            <a:endParaRPr lang="ru-RU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4FB5E9-A714-B766-301B-72C3C6526872}"/>
              </a:ext>
            </a:extLst>
          </p:cNvPr>
          <p:cNvSpPr txBox="1"/>
          <p:nvPr/>
        </p:nvSpPr>
        <p:spPr>
          <a:xfrm>
            <a:off x="539552" y="4803998"/>
            <a:ext cx="57606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по статистике МНЭ РК(</a:t>
            </a:r>
            <a:r>
              <a:rPr lang="en-US" sz="700" i="1" dirty="0">
                <a:latin typeface="Arial Narrow" panose="020B0606020202030204" pitchFamily="34" charset="0"/>
                <a:hlinkClick r:id="rId2"/>
              </a:rPr>
              <a:t>https://www.stat.gov.kz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04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6203032" cy="441226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2.3 Статистика вклада ВКО в экономику страны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12</a:t>
            </a:fld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79512" y="987574"/>
            <a:ext cx="3240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Arial Narrow" panose="020B0606020202030204" pitchFamily="34" charset="0"/>
              </a:rPr>
              <a:t>ВРП и ВДС МСП РК 2022 год (млрд тг)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7696" y="9155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Arial Narrow" panose="020B0606020202030204" pitchFamily="34" charset="0"/>
              </a:rPr>
              <a:t>Налоги и платежи в государственный бюджет за 202</a:t>
            </a:r>
            <a:r>
              <a:rPr lang="en-US" sz="900" b="1" dirty="0">
                <a:latin typeface="Arial Narrow" panose="020B0606020202030204" pitchFamily="34" charset="0"/>
              </a:rPr>
              <a:t>2</a:t>
            </a:r>
            <a:r>
              <a:rPr lang="ru-RU" sz="900" b="1" dirty="0">
                <a:latin typeface="Arial Narrow" panose="020B0606020202030204" pitchFamily="34" charset="0"/>
              </a:rPr>
              <a:t> год (млрд тг)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3939902"/>
            <a:ext cx="3888432" cy="735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>
                <a:latin typeface="Century Gothic" panose="020B0502020202020204" pitchFamily="34" charset="0"/>
              </a:rPr>
              <a:t>ВРП Казахстана составил </a:t>
            </a:r>
            <a:r>
              <a:rPr lang="ru-RU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102,9 трлн тг</a:t>
            </a:r>
            <a:r>
              <a:rPr lang="ru-RU" sz="1000" b="1" dirty="0">
                <a:latin typeface="Century Gothic" panose="020B0502020202020204" pitchFamily="34" charset="0"/>
              </a:rPr>
              <a:t>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ВРП ВКО составил 3,9 трлн тг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ВДС МСБ Казахстана составил </a:t>
            </a:r>
            <a:r>
              <a:rPr lang="ru-RU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37,6 трлн тг</a:t>
            </a:r>
            <a:r>
              <a:rPr lang="ru-RU" sz="1000" b="1" dirty="0">
                <a:latin typeface="Century Gothic" panose="020B0502020202020204" pitchFamily="34" charset="0"/>
              </a:rPr>
              <a:t>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ВДС МСБ ВКО составил 864 млрд тг (доля ВДС МСП в ВРП региона составила 22,2%)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4008" y="3939902"/>
            <a:ext cx="4320480" cy="735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>
                <a:latin typeface="Century Gothic" panose="020B0502020202020204" pitchFamily="34" charset="0"/>
              </a:rPr>
              <a:t>Налоги и платежи в государственный бюджет за 2022 год в Казахстане составили </a:t>
            </a:r>
            <a:r>
              <a:rPr lang="ru-RU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15,8 трлн тг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Налоги и платежей ВКО составили 511,6 млрд тг (3,2% от общего показателя по РК) 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95229"/>
              </p:ext>
            </p:extLst>
          </p:nvPr>
        </p:nvGraphicFramePr>
        <p:xfrm>
          <a:off x="6444209" y="1203598"/>
          <a:ext cx="2699792" cy="273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87416" y="915566"/>
            <a:ext cx="237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Arial Narrow" panose="020B0606020202030204" pitchFamily="34" charset="0"/>
              </a:rPr>
              <a:t>ВРП на душу населения РК 2022 год (тыс. тг)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4731990"/>
            <a:ext cx="68407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по статистике МНЭ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https://www.stat.gov.kz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  <a:p>
            <a:r>
              <a:rPr lang="ru-RU" sz="700" i="1" dirty="0">
                <a:latin typeface="Arial Narrow" panose="020B0606020202030204" pitchFamily="34" charset="0"/>
              </a:rPr>
              <a:t>*КБК 6 – Поступление от продажи финансовых активов государство; КБК 8 – Используемые остатки бюджетных средств</a:t>
            </a:r>
          </a:p>
          <a:p>
            <a:r>
              <a:rPr lang="ru-RU" sz="700" i="1" dirty="0"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37764"/>
              </p:ext>
            </p:extLst>
          </p:nvPr>
        </p:nvGraphicFramePr>
        <p:xfrm>
          <a:off x="0" y="1203598"/>
          <a:ext cx="3707904" cy="266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A9F655C-DB65-E26B-9602-78C8B4988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398619"/>
              </p:ext>
            </p:extLst>
          </p:nvPr>
        </p:nvGraphicFramePr>
        <p:xfrm>
          <a:off x="3480511" y="1203598"/>
          <a:ext cx="3078088" cy="266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9516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B17510F-D7E7-FAD1-F99C-1C1556D4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6416" y="4731990"/>
            <a:ext cx="43096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D727A22-D2B2-62D0-EB90-8953BA679C23}"/>
              </a:ext>
            </a:extLst>
          </p:cNvPr>
          <p:cNvSpPr txBox="1">
            <a:spLocks/>
          </p:cNvSpPr>
          <p:nvPr/>
        </p:nvSpPr>
        <p:spPr>
          <a:xfrm>
            <a:off x="755576" y="161816"/>
            <a:ext cx="7056784" cy="62294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2.4 Статистика занятости населения Восточно-Казахстанской области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BBD49-930A-95F2-0EFE-EC691AA7B9AD}"/>
              </a:ext>
            </a:extLst>
          </p:cNvPr>
          <p:cNvSpPr txBox="1"/>
          <p:nvPr/>
        </p:nvSpPr>
        <p:spPr>
          <a:xfrm>
            <a:off x="683568" y="987574"/>
            <a:ext cx="21602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Уровень эконом. активности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84BF2-42FB-9301-E864-40D00852AAB5}"/>
              </a:ext>
            </a:extLst>
          </p:cNvPr>
          <p:cNvSpPr txBox="1"/>
          <p:nvPr/>
        </p:nvSpPr>
        <p:spPr>
          <a:xfrm>
            <a:off x="3707904" y="987574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Уровень занятости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EE77D-CB7D-A737-0815-0126204F947C}"/>
              </a:ext>
            </a:extLst>
          </p:cNvPr>
          <p:cNvSpPr txBox="1"/>
          <p:nvPr/>
        </p:nvSpPr>
        <p:spPr>
          <a:xfrm>
            <a:off x="6588224" y="987574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Структура занятости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D25507-E349-14C8-4413-586E81708D47}"/>
              </a:ext>
            </a:extLst>
          </p:cNvPr>
          <p:cNvSpPr txBox="1"/>
          <p:nvPr/>
        </p:nvSpPr>
        <p:spPr>
          <a:xfrm>
            <a:off x="7048080" y="2715766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Структура занятого населения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A549D-674B-809D-7FA7-40C259C90A5D}"/>
              </a:ext>
            </a:extLst>
          </p:cNvPr>
          <p:cNvSpPr txBox="1"/>
          <p:nvPr/>
        </p:nvSpPr>
        <p:spPr>
          <a:xfrm>
            <a:off x="4908403" y="2715766"/>
            <a:ext cx="19061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Структура самозанятого населения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07A9D-7D7F-205D-F1B3-5C1B0D0169D4}"/>
              </a:ext>
            </a:extLst>
          </p:cNvPr>
          <p:cNvSpPr txBox="1"/>
          <p:nvPr/>
        </p:nvSpPr>
        <p:spPr>
          <a:xfrm>
            <a:off x="9995" y="2715766"/>
            <a:ext cx="4850037" cy="2027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Занятость в ВКО обл. </a:t>
            </a: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II </a:t>
            </a:r>
            <a:r>
              <a:rPr lang="kk-KZ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кв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2023 г – 371 321 (4,1% занятых в РК, 12-е место) </a:t>
            </a:r>
          </a:p>
          <a:p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сферы рынка труда: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Промышленность (19,5%)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Оптовая и розничная торговля (12,6%)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Образование (10,6%)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Сельское хозяйство (10,4%) </a:t>
            </a:r>
          </a:p>
          <a:p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Доля занятости:</a:t>
            </a:r>
          </a:p>
          <a:p>
            <a:pPr marL="179388" indent="-103188"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81,8% занятого населения работают на наемной работе</a:t>
            </a:r>
          </a:p>
          <a:p>
            <a:pPr marL="179388" indent="-103188"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18,2% населения самозанятые</a:t>
            </a:r>
          </a:p>
          <a:p>
            <a:pPr marL="76200"/>
            <a:endParaRPr lang="ru-RU" sz="800" i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A87C2-F1D7-DD4A-79CE-8143F2DDA6E8}"/>
              </a:ext>
            </a:extLst>
          </p:cNvPr>
          <p:cNvSpPr txBox="1"/>
          <p:nvPr/>
        </p:nvSpPr>
        <p:spPr>
          <a:xfrm>
            <a:off x="539552" y="4803998"/>
            <a:ext cx="57606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по статистике МНЭ РК(</a:t>
            </a:r>
            <a:r>
              <a:rPr lang="en-US" sz="700" i="1" dirty="0">
                <a:latin typeface="Arial Narrow" panose="020B0606020202030204" pitchFamily="34" charset="0"/>
                <a:hlinkClick r:id="rId2"/>
              </a:rPr>
              <a:t>https://www.stat.gov.kz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F6BAA35-9A92-D823-8B5F-6595D82469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842532"/>
              </p:ext>
            </p:extLst>
          </p:nvPr>
        </p:nvGraphicFramePr>
        <p:xfrm>
          <a:off x="377534" y="1176461"/>
          <a:ext cx="2772308" cy="147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C66B1E59-FDF6-101C-803A-718F21C1EB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951517"/>
              </p:ext>
            </p:extLst>
          </p:nvPr>
        </p:nvGraphicFramePr>
        <p:xfrm>
          <a:off x="3239852" y="1182079"/>
          <a:ext cx="2664296" cy="146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9A6600A0-F359-C727-6957-8F7D229A4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950750"/>
              </p:ext>
            </p:extLst>
          </p:nvPr>
        </p:nvGraphicFramePr>
        <p:xfrm>
          <a:off x="6248201" y="1174361"/>
          <a:ext cx="2664296" cy="147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4B4771FE-FBBA-6F3E-2D7E-C81144640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577544"/>
              </p:ext>
            </p:extLst>
          </p:nvPr>
        </p:nvGraphicFramePr>
        <p:xfrm>
          <a:off x="4884205" y="3047095"/>
          <a:ext cx="1992052" cy="1701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9CBED592-94AB-C8CC-7E5A-8421890E8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609146"/>
              </p:ext>
            </p:extLst>
          </p:nvPr>
        </p:nvGraphicFramePr>
        <p:xfrm>
          <a:off x="6900430" y="3047095"/>
          <a:ext cx="2095500" cy="169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9812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13234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2.5 Структура экономики</a:t>
            </a:r>
            <a:r>
              <a:rPr lang="en-US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kk-KZ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ВКО</a:t>
            </a:r>
            <a:endParaRPr lang="ru-RU" sz="2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14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971" y="2695501"/>
            <a:ext cx="3243725" cy="168304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Сельское хозяйство </a:t>
            </a:r>
            <a:r>
              <a:rPr lang="ru-RU" sz="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(растет</a:t>
            </a:r>
            <a:r>
              <a:rPr lang="ru-RU" sz="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):</a:t>
            </a:r>
          </a:p>
          <a:p>
            <a:endParaRPr lang="ru-RU" sz="8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Производит 20% всего объема масличных в Казахстане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Посевная площадь за 10 лет увеличилась на 23,5%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Многоотраслевой характер животноводства: молочное и мясное скотоводство, тонкорунное и грубошерстное овцеводство, свиноводство, коневодство, птицеводство, мараловодство и оленеводство, пчеловодство, верблюдоводство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Лидирующие позиции в республике по производству молока, маслосемян подсолнечника, меда и пантов 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(1 место), по производству мяса и картофеля – 3 место</a:t>
            </a:r>
            <a:r>
              <a:rPr lang="ru-RU" sz="800" b="0" i="0" dirty="0">
                <a:solidFill>
                  <a:srgbClr val="4F4F4F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endParaRPr lang="ru-RU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05315" y="3183487"/>
            <a:ext cx="3400755" cy="102300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Торговля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(стабильно): </a:t>
            </a:r>
          </a:p>
          <a:p>
            <a:endParaRPr lang="ru-RU" sz="8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r>
              <a:rPr lang="ru-RU" sz="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В области действует порядка 30 крупных экспортоориентированных производств. Продукция поставляется более чем в 90 стран мира. Основными потребителями товаров являются Китай, Россия, Турция, Узбекистан.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05315" y="1641572"/>
            <a:ext cx="3400755" cy="133333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Туризм </a:t>
            </a:r>
            <a:r>
              <a:rPr lang="ru-RU" sz="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(растет)</a:t>
            </a:r>
            <a:r>
              <a:rPr lang="ru-RU" sz="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:</a:t>
            </a:r>
          </a:p>
          <a:p>
            <a:pPr algn="just"/>
            <a:endParaRPr lang="ru-RU" sz="900" b="0" i="0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Зоны для развития пляжного, охотничьего, сельского, горнолыжного, экологического, сакрального видов туризма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Возможность развития медицинского туризма – действуют 18 пантолечебниц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Для развития сакрального туризма разработано 23 маршрута по сакральным местам области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В области находится более 600 памятников истории и археологии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0971" y="909212"/>
            <a:ext cx="3249314" cy="166253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Промышленность</a:t>
            </a:r>
            <a:r>
              <a:rPr lang="ru-RU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(стабильно):</a:t>
            </a:r>
          </a:p>
          <a:p>
            <a:endParaRPr lang="en-US" sz="8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Доминирующая отрасль – цветная металлургия.  Восточный Казахстан – один из основных в республике производителей свинца, цинка, меди в концентратах, аффинированных золота и серебра, и единственный - титана, магния, тантала, топлива для АЭС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Основу горнодобывающей промышленности составляет добыча полиметаллической руды, содержащей медь, свинец, цинк, золото, серебро</a:t>
            </a:r>
          </a:p>
          <a:p>
            <a:pPr algn="just"/>
            <a:r>
              <a:rPr lang="ru-RU" sz="800" b="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В регионе разведано 283 месторождения полезных ископаемых. Для инвесторов доступно 233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729398" y="862238"/>
            <a:ext cx="2877110" cy="6926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kk-KZ" sz="800" dirty="0">
                <a:latin typeface="Century Gothic" panose="020B0502020202020204" pitchFamily="34" charset="0"/>
              </a:rPr>
              <a:t>Объем ВРП региона </a:t>
            </a:r>
            <a:r>
              <a:rPr lang="ru-RU" sz="800" dirty="0">
                <a:latin typeface="Century Gothic" panose="020B0502020202020204" pitchFamily="34" charset="0"/>
              </a:rPr>
              <a:t>за 202</a:t>
            </a:r>
            <a:r>
              <a:rPr lang="en-US" sz="800" dirty="0">
                <a:latin typeface="Century Gothic" panose="020B0502020202020204" pitchFamily="34" charset="0"/>
              </a:rPr>
              <a:t>2</a:t>
            </a:r>
            <a:r>
              <a:rPr lang="ru-RU" sz="800" dirty="0">
                <a:latin typeface="Century Gothic" panose="020B0502020202020204" pitchFamily="34" charset="0"/>
              </a:rPr>
              <a:t> год – </a:t>
            </a:r>
            <a:r>
              <a:rPr lang="ru-RU" sz="800" b="1" dirty="0">
                <a:latin typeface="Century Gothic" panose="020B0502020202020204" pitchFamily="34" charset="0"/>
              </a:rPr>
              <a:t>3 898 млрд тенге</a:t>
            </a:r>
            <a:r>
              <a:rPr lang="ru-RU" sz="800" dirty="0">
                <a:latin typeface="Century Gothic" panose="020B0502020202020204" pitchFamily="34" charset="0"/>
              </a:rPr>
              <a:t> (3,8% по РК)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</a:rPr>
              <a:t>Налоги</a:t>
            </a:r>
            <a:r>
              <a:rPr lang="en-US" sz="800" dirty="0">
                <a:latin typeface="Century Gothic" panose="020B0502020202020204" pitchFamily="34" charset="0"/>
              </a:rPr>
              <a:t> </a:t>
            </a:r>
            <a:r>
              <a:rPr lang="ru-RU" sz="800" dirty="0">
                <a:latin typeface="Century Gothic" panose="020B0502020202020204" pitchFamily="34" charset="0"/>
              </a:rPr>
              <a:t>и платежи в гос. бюджет за 2022 год – </a:t>
            </a:r>
            <a:r>
              <a:rPr lang="ru-RU" sz="800" b="1" dirty="0">
                <a:latin typeface="Century Gothic" panose="020B0502020202020204" pitchFamily="34" charset="0"/>
              </a:rPr>
              <a:t>511,6 млрд. тенге </a:t>
            </a:r>
            <a:r>
              <a:rPr lang="ru-RU" sz="800" dirty="0">
                <a:latin typeface="Century Gothic" panose="020B0502020202020204" pitchFamily="34" charset="0"/>
              </a:rPr>
              <a:t>(3,0% от РК)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4803998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Расчеты Фонда «Даму» на основе данных Комитета по статистике МНЭ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https://www.stat.gov.kz</a:t>
            </a:r>
            <a:r>
              <a:rPr lang="ru-RU" sz="700" i="1" dirty="0">
                <a:latin typeface="Arial Narrow" panose="020B0606020202030204" pitchFamily="34" charset="0"/>
              </a:rPr>
              <a:t>), Комитета государственных доходов МФ РК(</a:t>
            </a:r>
            <a:r>
              <a:rPr lang="en-US" sz="700" i="1" dirty="0">
                <a:latin typeface="Arial Narrow" panose="020B0606020202030204" pitchFamily="34" charset="0"/>
                <a:hlinkClick r:id="rId5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281684E-EF04-2AA4-5302-BC95EB60C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045548"/>
              </p:ext>
            </p:extLst>
          </p:nvPr>
        </p:nvGraphicFramePr>
        <p:xfrm>
          <a:off x="3203848" y="1576141"/>
          <a:ext cx="2612263" cy="240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36828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7948972" cy="53307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2.6 Приграничные регионы ВКО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3" y="4767263"/>
            <a:ext cx="358952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7469489" y="914400"/>
            <a:ext cx="1620760" cy="1369318"/>
          </a:xfrm>
          <a:ln w="127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103186" indent="-103186"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Century Gothic" panose="020B0502020202020204" pitchFamily="34" charset="0"/>
              </a:rPr>
              <a:t>Население ВКО и приграничных регионов РК = </a:t>
            </a:r>
            <a:r>
              <a:rPr lang="ru-RU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1 339 тыс. человек</a:t>
            </a:r>
          </a:p>
          <a:p>
            <a:pPr marL="103186" indent="-103186"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Century Gothic" panose="020B0502020202020204" pitchFamily="34" charset="0"/>
              </a:rPr>
              <a:t>Население приграничных регионов РФ = </a:t>
            </a:r>
            <a:r>
              <a:rPr lang="ru-RU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2 131 тыс. человек</a:t>
            </a:r>
          </a:p>
          <a:p>
            <a:pPr marL="103186" indent="-103186"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Century Gothic" panose="020B0502020202020204" pitchFamily="34" charset="0"/>
              </a:rPr>
              <a:t>Население приграничных регионов КНР = </a:t>
            </a:r>
            <a:r>
              <a:rPr lang="ru-RU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25 852 тыс. человек</a:t>
            </a:r>
          </a:p>
          <a:p>
            <a:pPr marL="103186" indent="-103186">
              <a:spcBef>
                <a:spcPts val="0"/>
              </a:spcBef>
            </a:pPr>
            <a:endParaRPr lang="ru-RU" sz="3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3186" indent="-103186"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Century Gothic" panose="020B0502020202020204" pitchFamily="34" charset="0"/>
              </a:rPr>
              <a:t>Потенциальный рынок для СМСП ВКО= </a:t>
            </a:r>
            <a:r>
              <a:rPr lang="ru-RU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28 593 тыс. человек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15566"/>
            <a:ext cx="6660232" cy="38528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2643758"/>
            <a:ext cx="1043607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900" b="1" dirty="0">
                <a:latin typeface="Century Gothic" panose="020B0502020202020204" pitchFamily="34" charset="0"/>
              </a:rPr>
              <a:t>610 тыс. человек</a:t>
            </a:r>
          </a:p>
          <a:p>
            <a:pPr algn="ctr"/>
            <a:r>
              <a:rPr lang="ru-RU" sz="600" dirty="0">
                <a:latin typeface="Century Gothic" panose="020B0502020202020204" pitchFamily="34" charset="0"/>
              </a:rPr>
              <a:t>население Абайской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5976" y="2643758"/>
            <a:ext cx="1256411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900" b="1" dirty="0">
                <a:latin typeface="Century Gothic" panose="020B0502020202020204" pitchFamily="34" charset="0"/>
              </a:rPr>
              <a:t> 729 тыс. человек</a:t>
            </a:r>
          </a:p>
          <a:p>
            <a:pPr algn="ctr"/>
            <a:r>
              <a:rPr lang="ru-RU" sz="600" dirty="0">
                <a:latin typeface="Century Gothic" panose="020B0502020202020204" pitchFamily="34" charset="0"/>
              </a:rPr>
              <a:t>население ВКО</a:t>
            </a:r>
          </a:p>
          <a:p>
            <a:pPr algn="ctr"/>
            <a:r>
              <a:rPr lang="ru-RU" sz="900" b="1" dirty="0">
                <a:latin typeface="Century Gothic" panose="020B0502020202020204" pitchFamily="34" charset="0"/>
              </a:rPr>
              <a:t>28 594 тыс. человек</a:t>
            </a:r>
          </a:p>
          <a:p>
            <a:pPr algn="ctr"/>
            <a:r>
              <a:rPr lang="ru-RU" sz="600" dirty="0">
                <a:latin typeface="Century Gothic" panose="020B0502020202020204" pitchFamily="34" charset="0"/>
              </a:rPr>
              <a:t>потенциальный рынок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36096" y="3939902"/>
            <a:ext cx="1224136" cy="4032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900" b="1" dirty="0">
                <a:latin typeface="Century Gothic" panose="020B0502020202020204" pitchFamily="34" charset="0"/>
              </a:rPr>
              <a:t>25 852 тыс. человек</a:t>
            </a:r>
          </a:p>
          <a:p>
            <a:pPr algn="ctr"/>
            <a:r>
              <a:rPr lang="ru-RU" sz="600" dirty="0">
                <a:latin typeface="Century Gothic" panose="020B0502020202020204" pitchFamily="34" charset="0"/>
              </a:rPr>
              <a:t>Население Синьцзян-Уйгурского автономного района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2040" y="1563638"/>
            <a:ext cx="1174059" cy="3920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 anchor="ctr" anchorCtr="0">
            <a:noAutofit/>
          </a:bodyPr>
          <a:lstStyle/>
          <a:p>
            <a:pPr algn="ctr"/>
            <a:r>
              <a:rPr lang="ru-RU" sz="900" b="1" dirty="0">
                <a:latin typeface="Century Gothic" panose="020B0502020202020204" pitchFamily="34" charset="0"/>
              </a:rPr>
              <a:t>2 131 тыс. человек</a:t>
            </a:r>
          </a:p>
          <a:p>
            <a:pPr algn="ctr"/>
            <a:r>
              <a:rPr lang="ru-RU" sz="600" dirty="0">
                <a:latin typeface="Century Gothic" panose="020B0502020202020204" pitchFamily="34" charset="0"/>
              </a:rPr>
              <a:t>население Алтайской Республики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4C5421-196C-F7FF-0BD3-AA8E3CF5AD7C}"/>
              </a:ext>
            </a:extLst>
          </p:cNvPr>
          <p:cNvSpPr txBox="1"/>
          <p:nvPr/>
        </p:nvSpPr>
        <p:spPr>
          <a:xfrm>
            <a:off x="611561" y="4796702"/>
            <a:ext cx="57606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по статистике МНЭ РК(</a:t>
            </a:r>
            <a:r>
              <a:rPr lang="en-US" sz="700" i="1" dirty="0">
                <a:latin typeface="Arial Narrow" panose="020B0606020202030204" pitchFamily="34" charset="0"/>
                <a:hlinkClick r:id="rId3"/>
              </a:rPr>
              <a:t>https://www.stat.gov.kz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7415935" y="3765239"/>
            <a:ext cx="1674314" cy="82273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788" b="1" dirty="0">
                <a:solidFill>
                  <a:prstClr val="black"/>
                </a:solidFill>
                <a:latin typeface="Century Gothic" panose="020B0502020202020204" pitchFamily="34" charset="0"/>
              </a:rPr>
              <a:t>Близость СУАР и Алтайской Республики к ВКО открывает возможности для развития внешней торговли данного региона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3" y="154384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95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13234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2.7 Динамика внешней торговли ВКО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16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1011184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Товарооборот ВКО (в </a:t>
            </a:r>
            <a:r>
              <a:rPr lang="en-US" sz="1400" b="1" dirty="0">
                <a:latin typeface="Arial Narrow" panose="020B0606020202030204" pitchFamily="34" charset="0"/>
              </a:rPr>
              <a:t>$</a:t>
            </a:r>
            <a:r>
              <a:rPr lang="ru-RU" sz="1400" b="1" dirty="0">
                <a:latin typeface="Arial Narrow" panose="020B0606020202030204" pitchFamily="34" charset="0"/>
              </a:rPr>
              <a:t>млн. долларов США)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76" y="4011910"/>
            <a:ext cx="7776864" cy="5760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>
                <a:latin typeface="Century Gothic" panose="020B0502020202020204" pitchFamily="34" charset="0"/>
              </a:rPr>
              <a:t>Товарооборот ВКО по итогам 20</a:t>
            </a:r>
            <a:r>
              <a:rPr lang="en-US" sz="1000" b="1" dirty="0">
                <a:latin typeface="Century Gothic" panose="020B0502020202020204" pitchFamily="34" charset="0"/>
              </a:rPr>
              <a:t>2</a:t>
            </a:r>
            <a:r>
              <a:rPr lang="ru-RU" sz="1000" b="1" dirty="0">
                <a:latin typeface="Century Gothic" panose="020B0502020202020204" pitchFamily="34" charset="0"/>
              </a:rPr>
              <a:t>2 года составил </a:t>
            </a:r>
            <a:r>
              <a:rPr lang="en-US" sz="1000" b="1" dirty="0">
                <a:latin typeface="Century Gothic" panose="020B0502020202020204" pitchFamily="34" charset="0"/>
              </a:rPr>
              <a:t>$</a:t>
            </a:r>
            <a:r>
              <a:rPr lang="ru-RU" sz="1000" b="1" dirty="0">
                <a:latin typeface="Century Gothic" panose="020B0502020202020204" pitchFamily="34" charset="0"/>
              </a:rPr>
              <a:t>4 058,5</a:t>
            </a:r>
            <a:r>
              <a:rPr lang="en-US" sz="1000" b="1" dirty="0">
                <a:latin typeface="Century Gothic" panose="020B0502020202020204" pitchFamily="34" charset="0"/>
              </a:rPr>
              <a:t> </a:t>
            </a:r>
            <a:r>
              <a:rPr lang="ru-RU" sz="1000" b="1" dirty="0">
                <a:latin typeface="Century Gothic" panose="020B0502020202020204" pitchFamily="34" charset="0"/>
              </a:rPr>
              <a:t>млн.</a:t>
            </a:r>
            <a:r>
              <a:rPr lang="en-US" sz="1000" b="1" dirty="0">
                <a:latin typeface="Century Gothic" panose="020B0502020202020204" pitchFamily="34" charset="0"/>
              </a:rPr>
              <a:t> </a:t>
            </a:r>
            <a:r>
              <a:rPr lang="ru-RU" sz="1000" b="1" dirty="0">
                <a:latin typeface="Century Gothic" panose="020B0502020202020204" pitchFamily="34" charset="0"/>
              </a:rPr>
              <a:t>долл.: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В сравнении с 20</a:t>
            </a:r>
            <a:r>
              <a:rPr lang="en-US" sz="800" i="1" dirty="0">
                <a:latin typeface="Century Gothic" panose="020B0502020202020204" pitchFamily="34" charset="0"/>
              </a:rPr>
              <a:t>1</a:t>
            </a:r>
            <a:r>
              <a:rPr lang="ru-RU" sz="800" i="1" dirty="0">
                <a:latin typeface="Century Gothic" panose="020B0502020202020204" pitchFamily="34" charset="0"/>
              </a:rPr>
              <a:t>9 годом товарооборот увеличился на </a:t>
            </a: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31,8</a:t>
            </a:r>
            <a:r>
              <a:rPr lang="ru-RU" sz="800" i="1" dirty="0">
                <a:latin typeface="Century Gothic" panose="020B0502020202020204" pitchFamily="34" charset="0"/>
              </a:rPr>
              <a:t>%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>
                <a:latin typeface="Century Gothic" panose="020B0502020202020204" pitchFamily="34" charset="0"/>
              </a:rPr>
              <a:t>Доля импорта с 2019 года уменьшилась на </a:t>
            </a: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1,5</a:t>
            </a:r>
            <a:r>
              <a:rPr lang="ru-RU" sz="800" i="1" dirty="0">
                <a:latin typeface="Century Gothic" panose="020B0502020202020204" pitchFamily="34" charset="0"/>
              </a:rPr>
              <a:t>% и составила </a:t>
            </a: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70,5</a:t>
            </a:r>
            <a:r>
              <a:rPr lang="ru-RU" sz="800" i="1" dirty="0">
                <a:latin typeface="Century Gothic" panose="020B0502020202020204" pitchFamily="34" charset="0"/>
              </a:rPr>
              <a:t>%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036985"/>
              </p:ext>
            </p:extLst>
          </p:nvPr>
        </p:nvGraphicFramePr>
        <p:xfrm>
          <a:off x="755576" y="1344140"/>
          <a:ext cx="7776864" cy="257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39698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67128" cy="513234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2.8 Структура внешней торговли ВКО за 2022 год 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17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203598"/>
            <a:ext cx="4032448" cy="1440160"/>
          </a:xfrm>
          <a:prstGeom prst="rect">
            <a:avLst/>
          </a:prstGeom>
          <a:solidFill>
            <a:srgbClr val="FFFFFF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rgbClr val="69B7C0"/>
                </a:solidFill>
                <a:latin typeface="Century Gothic" panose="020B0502020202020204" pitchFamily="34" charset="0"/>
              </a:rPr>
              <a:t>Продукты животного и растительного происхождения – </a:t>
            </a:r>
            <a:r>
              <a:rPr lang="ru-RU" sz="1200" b="1" dirty="0">
                <a:solidFill>
                  <a:srgbClr val="69B7C0"/>
                </a:solidFill>
                <a:latin typeface="Century Gothic" panose="020B0502020202020204" pitchFamily="34" charset="0"/>
              </a:rPr>
              <a:t>41%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rgbClr val="69B7C0"/>
                </a:solidFill>
                <a:latin typeface="Century Gothic" panose="020B0502020202020204" pitchFamily="34" charset="0"/>
              </a:rPr>
              <a:t>Минеральные продукты – </a:t>
            </a:r>
            <a:r>
              <a:rPr lang="ru-RU" sz="1200" b="1" dirty="0">
                <a:solidFill>
                  <a:srgbClr val="69B7C0"/>
                </a:solidFill>
                <a:latin typeface="Century Gothic" panose="020B0502020202020204" pitchFamily="34" charset="0"/>
              </a:rPr>
              <a:t>22,9%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rgbClr val="69B7C0"/>
                </a:solidFill>
                <a:latin typeface="Century Gothic" panose="020B0502020202020204" pitchFamily="34" charset="0"/>
              </a:rPr>
              <a:t>Топливно-энергетические товары – </a:t>
            </a:r>
            <a:r>
              <a:rPr lang="ru-RU" sz="1200" b="1" dirty="0">
                <a:solidFill>
                  <a:srgbClr val="69B7C0"/>
                </a:solidFill>
                <a:latin typeface="Century Gothic" panose="020B0502020202020204" pitchFamily="34" charset="0"/>
              </a:rPr>
              <a:t>18,1%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rgbClr val="69B7C0"/>
                </a:solidFill>
                <a:latin typeface="Century Gothic" panose="020B0502020202020204" pitchFamily="34" charset="0"/>
              </a:rPr>
              <a:t>Продукция химической промышленности – </a:t>
            </a:r>
            <a:r>
              <a:rPr lang="ru-RU" sz="1200" b="1" dirty="0">
                <a:solidFill>
                  <a:srgbClr val="69B7C0"/>
                </a:solidFill>
                <a:latin typeface="Century Gothic" panose="020B0502020202020204" pitchFamily="34" charset="0"/>
              </a:rPr>
              <a:t>8,4%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Кожевенное сырье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4,4%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Строительные материалы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2,5%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403244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Импорт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1 195 млн долл.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6016" y="1203598"/>
            <a:ext cx="4032448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Продукты животного и растительного происхождения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52,1%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Минеральные продукты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20,3%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Топливно-энергетические товары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15,5%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Продукция химической промышленности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11,6%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Кожевенное сырье –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1,1%</a:t>
            </a:r>
          </a:p>
          <a:p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916146"/>
            <a:ext cx="403244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Экспорт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2 863 млн долл.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3550" y="4083918"/>
            <a:ext cx="411644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В структуре импорта мы видим, что 94,8% позиций (1 133 млн долларов США) потенциально могут быть замещены местными производителями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44008" y="4083918"/>
            <a:ext cx="410445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В структуре экспорта присутствуют перспективные позиции для дальнейшего роста. К примеру наличие экспорта</a:t>
            </a:r>
            <a:r>
              <a:rPr lang="en-U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топливно-энергетических товаров, минеральных продуктов, продукции химической промышленности дает возможность расширить торговые границы региона.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1AB50-BB08-1B52-628F-1C6DDE6EC069}"/>
              </a:ext>
            </a:extLst>
          </p:cNvPr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013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-23842"/>
            <a:ext cx="7283152" cy="742950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2.9 Структура импорта ВКО за 2022г.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3" y="154384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5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18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55777" y="915567"/>
            <a:ext cx="403244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Импорт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1 195 млн долл.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CF9CB-8D48-85D1-AE5E-316E13BFB081}"/>
              </a:ext>
            </a:extLst>
          </p:cNvPr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47535"/>
              </p:ext>
            </p:extLst>
          </p:nvPr>
        </p:nvGraphicFramePr>
        <p:xfrm>
          <a:off x="539553" y="1189331"/>
          <a:ext cx="7920879" cy="356121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796066">
                  <a:extLst>
                    <a:ext uri="{9D8B030D-6E8A-4147-A177-3AD203B41FA5}">
                      <a16:colId xmlns:a16="http://schemas.microsoft.com/office/drawing/2014/main" val="360348079"/>
                    </a:ext>
                  </a:extLst>
                </a:gridCol>
                <a:gridCol w="1373583">
                  <a:extLst>
                    <a:ext uri="{9D8B030D-6E8A-4147-A177-3AD203B41FA5}">
                      <a16:colId xmlns:a16="http://schemas.microsoft.com/office/drawing/2014/main" val="3252194655"/>
                    </a:ext>
                  </a:extLst>
                </a:gridCol>
                <a:gridCol w="751230">
                  <a:extLst>
                    <a:ext uri="{9D8B030D-6E8A-4147-A177-3AD203B41FA5}">
                      <a16:colId xmlns:a16="http://schemas.microsoft.com/office/drawing/2014/main" val="1248162838"/>
                    </a:ext>
                  </a:extLst>
                </a:gridCol>
              </a:tblGrid>
              <a:tr h="3618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Наименование товара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Импорт, тыс. долл. США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  <a:p>
                      <a:pPr algn="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3597403470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Руды и свинцовые концентраты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288 479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24,1%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3709995750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Руды и цинковые концентраты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116 675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9,8%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1334383214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Химические и радиоактивные элементы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103 204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8,6%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2915312841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Шины и покрышки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32 717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2,7%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4118521471"/>
                  </a:ext>
                </a:extLst>
              </a:tr>
              <a:tr h="18058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Руды и медные концентраты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26 264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2,2%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3363986769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Руды и титановые концентраты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26 120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2,2%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968408015"/>
                  </a:ext>
                </a:extLst>
              </a:tr>
              <a:tr h="18058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Руды и ниобиевые концентраты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23 267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4121112589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Медные изделия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21 751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3486748315"/>
                  </a:ext>
                </a:extLst>
              </a:tr>
              <a:tr h="18058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Бульдозеры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20 481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1029448772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Оборудование для обработки полезных ископаемых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16 922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2776365876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Цирконий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15 273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832167183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Тантал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15 149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2442465331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Консоли для видеоигр, настольные игры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13 151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534822366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Транспортные средства для перевозки грузов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13 085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2329407909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Легковые автомобили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11 710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713663773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Машины и механические устройства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11 308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0,9%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1703056555"/>
                  </a:ext>
                </a:extLst>
              </a:tr>
              <a:tr h="18058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Велосипеды и самокаты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9 441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0,8%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1708023650"/>
                  </a:ext>
                </a:extLst>
              </a:tr>
              <a:tr h="1433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Насосы воздушные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9 361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0,8%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3163913573"/>
                  </a:ext>
                </a:extLst>
              </a:tr>
              <a:tr h="14697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effectLst/>
                          <a:latin typeface="Century Gothic" panose="020B0502020202020204" pitchFamily="34" charset="0"/>
                        </a:rPr>
                        <a:t>Берилий</a:t>
                      </a:r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и хром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9 133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0,8%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3841729235"/>
                  </a:ext>
                </a:extLst>
              </a:tr>
              <a:tr h="1835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Прочее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411 597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34%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24" marR="7924" marT="7924" marB="0" anchor="b"/>
                </a:tc>
                <a:extLst>
                  <a:ext uri="{0D108BD9-81ED-4DB2-BD59-A6C34878D82A}">
                    <a16:rowId xmlns:a16="http://schemas.microsoft.com/office/drawing/2014/main" val="412605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733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67128" cy="742950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2.10 Структура внешней торговли Республики Алтай за </a:t>
            </a:r>
            <a:r>
              <a:rPr lang="en-US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I </a:t>
            </a:r>
            <a:r>
              <a:rPr lang="kk-KZ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полугдодие </a:t>
            </a:r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2022г.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19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275606"/>
            <a:ext cx="8352928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Масло сливочное натуральное – </a:t>
            </a:r>
            <a:r>
              <a:rPr lang="kk-KZ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r>
              <a:rPr lang="en-US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r>
              <a:rPr lang="kk-KZ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,7</a:t>
            </a:r>
            <a:r>
              <a:rPr lang="ru-RU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%</a:t>
            </a:r>
            <a:endParaRPr lang="en-US" sz="1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Электрические машины, оборудования и их частей – 31,4%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Пластмассы и изделий из нее – 6,7%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Медь и изделия из нее – 4,4%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Оборудования и механические устройства – 3,8%</a:t>
            </a:r>
          </a:p>
          <a:p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352928" cy="27699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Импорт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6,8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млн долл.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3549" y="4155926"/>
            <a:ext cx="837732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В структуре импорта мы видим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что 41,1% позиций (2,8 млн долларов США) потенциально могут быть замещены производителями ВКО.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6F469A-9D66-E7C5-50DD-826F7295C9D2}"/>
              </a:ext>
            </a:extLst>
          </p:cNvPr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140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843558"/>
            <a:ext cx="8424936" cy="3600400"/>
          </a:xfrm>
        </p:spPr>
        <p:txBody>
          <a:bodyPr numCol="2" anchor="ctr" anchorCtr="0">
            <a:noAutofit/>
          </a:bodyPr>
          <a:lstStyle/>
          <a:p>
            <a:pPr marL="0" indent="0">
              <a:buNone/>
            </a:pPr>
            <a:r>
              <a:rPr lang="ru-RU" sz="1100" b="1" dirty="0">
                <a:latin typeface="Century Gothic" panose="020B0502020202020204" pitchFamily="34" charset="0"/>
              </a:rPr>
              <a:t>1. Результаты программ Фонда в </a:t>
            </a:r>
            <a:r>
              <a:rPr lang="kk-KZ" sz="1100" b="1" dirty="0">
                <a:latin typeface="Century Gothic" panose="020B0502020202020204" pitchFamily="34" charset="0"/>
              </a:rPr>
              <a:t>ВКО</a:t>
            </a:r>
            <a:endParaRPr lang="en-US" sz="11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00" dirty="0">
                <a:latin typeface="Century Gothic" panose="020B0502020202020204" pitchFamily="34" charset="0"/>
              </a:rPr>
              <a:t>1</a:t>
            </a:r>
            <a:r>
              <a:rPr lang="ru-RU" sz="900" dirty="0">
                <a:latin typeface="Century Gothic" panose="020B0502020202020204" pitchFamily="34" charset="0"/>
              </a:rPr>
              <a:t>.1 Результаты программ Фонда в </a:t>
            </a:r>
            <a:r>
              <a:rPr lang="kk-KZ" sz="900" dirty="0">
                <a:latin typeface="Century Gothic" panose="020B0502020202020204" pitchFamily="34" charset="0"/>
              </a:rPr>
              <a:t>ВКО</a:t>
            </a:r>
            <a:endParaRPr lang="en-US" sz="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1.2 Динамика результатов Фонда в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1.3 Результаты региональных программ Фонда в ВКО</a:t>
            </a:r>
            <a:endParaRPr lang="ru-RU" sz="5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1100" b="1" dirty="0">
                <a:latin typeface="Century Gothic" panose="020B0502020202020204" pitchFamily="34" charset="0"/>
              </a:rPr>
              <a:t>2.</a:t>
            </a: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b="1" dirty="0">
                <a:latin typeface="Century Gothic" panose="020B0502020202020204" pitchFamily="34" charset="0"/>
              </a:rPr>
              <a:t>Текущая ситуация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2.1 Статистические показатели 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2.2 Особенности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2.3 Статистика вклада ВКО в экономику страны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2.4 Статистика занятости населения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2.5 Структура экономики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2.6 Приграничные регионы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2.7 Динамика внешней торговли ВКО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2.8 Структура внешней торговли ВКО за 2022 год 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2.9 Структура импорта ВКО за 2022 год 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2.10 Структура внешней торговли Республики Алтай за </a:t>
            </a:r>
            <a:r>
              <a:rPr lang="en-US" sz="900" dirty="0">
                <a:latin typeface="Century Gothic" panose="020B0502020202020204" pitchFamily="34" charset="0"/>
              </a:rPr>
              <a:t>I </a:t>
            </a:r>
            <a:r>
              <a:rPr lang="kk-KZ" sz="900" dirty="0">
                <a:latin typeface="Century Gothic" panose="020B0502020202020204" pitchFamily="34" charset="0"/>
              </a:rPr>
              <a:t>полугодие                 </a:t>
            </a:r>
            <a:r>
              <a:rPr lang="ru-RU" sz="900" dirty="0">
                <a:latin typeface="Century Gothic" panose="020B0502020202020204" pitchFamily="34" charset="0"/>
              </a:rPr>
              <a:t>2022 года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2.11 Структура внешней торговли области Абай за 2022 год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2.12 Структура внешней торговли СУАР за 9 мес. 2022 год</a:t>
            </a:r>
            <a:r>
              <a:rPr lang="kk-KZ" sz="900" dirty="0">
                <a:latin typeface="Century Gothic" panose="020B0502020202020204" pitchFamily="34" charset="0"/>
              </a:rPr>
              <a:t>а</a:t>
            </a:r>
            <a:endParaRPr lang="ru-RU" sz="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2.13 Структура экспорта ВКО за 2022 год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2.14 Структура экспорта РК в Китай за 2022 год </a:t>
            </a:r>
          </a:p>
          <a:p>
            <a:pPr marL="0" indent="0">
              <a:buNone/>
            </a:pPr>
            <a:r>
              <a:rPr lang="ru-RU" sz="1100" b="1" dirty="0">
                <a:latin typeface="Century Gothic" panose="020B0502020202020204" pitchFamily="34" charset="0"/>
              </a:rPr>
              <a:t>3. Перспективы развития и предложения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3.1 Перспективные направления для инвестирования в экономику региона</a:t>
            </a:r>
          </a:p>
          <a:p>
            <a:pPr marL="0" indent="0">
              <a:buNone/>
            </a:pPr>
            <a:r>
              <a:rPr lang="ru-RU" sz="900" dirty="0">
                <a:latin typeface="Century Gothic" panose="020B0502020202020204" pitchFamily="34" charset="0"/>
              </a:rPr>
              <a:t>3.2 Предложения по развитию</a:t>
            </a:r>
            <a:endParaRPr lang="ru-RU" sz="5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1100" b="1" dirty="0">
                <a:latin typeface="Century Gothic" panose="020B0502020202020204" pitchFamily="34" charset="0"/>
              </a:rPr>
              <a:t>4. Участие Государственного сектора в развитии экономики региона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441226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Содержание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51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67128" cy="42658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2.11 Структура внешней торговли области Абай за 2022 год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20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275606"/>
            <a:ext cx="8352928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Продукция химической промышленности – 43,8%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Машины, оборудование и аппаратура</a:t>
            </a: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– 29,6</a:t>
            </a:r>
            <a:r>
              <a:rPr lang="ru-RU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Продукты животного и растительного происхождения – 11,9%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Древесина и целлюлозно-бумажные изделия – 6%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Металлы и изделия из них – 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Текстиль и текстильные изделия – 1,9%</a:t>
            </a:r>
          </a:p>
          <a:p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7941" y="926599"/>
            <a:ext cx="8352928" cy="27699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Импорт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25,2 млн долл.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3549" y="4155926"/>
            <a:ext cx="837732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В структуре импорта мы видим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что 15,9% позиций (4 млн долларов США) потенциально могут быть замещены производителями ВКО.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6F469A-9D66-E7C5-50DD-826F7295C9D2}"/>
              </a:ext>
            </a:extLst>
          </p:cNvPr>
          <p:cNvSpPr txBox="1"/>
          <p:nvPr/>
        </p:nvSpPr>
        <p:spPr>
          <a:xfrm>
            <a:off x="539552" y="4803998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Комитет государственных доходов МФ РК (</a:t>
            </a:r>
            <a:r>
              <a:rPr lang="en-US" sz="800" i="1" dirty="0">
                <a:hlinkClick r:id="rId4"/>
              </a:rPr>
              <a:t>https://kgd.gov.kz</a:t>
            </a:r>
            <a:r>
              <a:rPr lang="ru-RU" sz="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7658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355160" cy="742950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2.12 Структура внешней торговли Синьцзян за 2022 год </a:t>
            </a:r>
            <a:br>
              <a:rPr lang="en-US" sz="2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(9 мес.) 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21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347614"/>
            <a:ext cx="8352928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90488" indent="-90488">
              <a:buFont typeface="Arial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Хлопок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600" dirty="0">
                <a:solidFill>
                  <a:schemeClr val="accent2"/>
                </a:solidFill>
                <a:latin typeface="Century Gothic" panose="020B0502020202020204" pitchFamily="34" charset="0"/>
              </a:rPr>
              <a:t>Шерсть</a:t>
            </a:r>
            <a:r>
              <a:rPr lang="ru-RU" sz="1600" dirty="0">
                <a:latin typeface="Century Gothic" panose="020B0502020202020204" pitchFamily="34" charset="0"/>
              </a:rPr>
              <a:t>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600" dirty="0">
                <a:latin typeface="Century Gothic" panose="020B0502020202020204" pitchFamily="34" charset="0"/>
              </a:rPr>
              <a:t>Природный газ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Древесина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906502"/>
            <a:ext cx="8280920" cy="55399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Импорт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4 061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млн. долл.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3549" y="4155926"/>
            <a:ext cx="837732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В структуре импорта мы видим позиции, которые могут быть замещены товарами из </a:t>
            </a:r>
            <a:r>
              <a:rPr lang="kk-KZ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ВКО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8A587C-FEA6-C0EB-7A93-02210F4867CA}"/>
              </a:ext>
            </a:extLst>
          </p:cNvPr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0941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6707088" cy="513234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2.13 Структура экспорта ВКО за 2022 г.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3" y="154384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5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22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5537" y="843559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Экспорт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2 863</a:t>
            </a:r>
            <a:r>
              <a:rPr lang="kk-KZ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млн долл. США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40705-4862-F84C-400F-2C0DE04DC57C}"/>
              </a:ext>
            </a:extLst>
          </p:cNvPr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43218"/>
              </p:ext>
            </p:extLst>
          </p:nvPr>
        </p:nvGraphicFramePr>
        <p:xfrm>
          <a:off x="827584" y="1131590"/>
          <a:ext cx="7067129" cy="355400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918947">
                  <a:extLst>
                    <a:ext uri="{9D8B030D-6E8A-4147-A177-3AD203B41FA5}">
                      <a16:colId xmlns:a16="http://schemas.microsoft.com/office/drawing/2014/main" val="2606709195"/>
                    </a:ext>
                  </a:extLst>
                </a:gridCol>
                <a:gridCol w="1473039">
                  <a:extLst>
                    <a:ext uri="{9D8B030D-6E8A-4147-A177-3AD203B41FA5}">
                      <a16:colId xmlns:a16="http://schemas.microsoft.com/office/drawing/2014/main" val="941658260"/>
                    </a:ext>
                  </a:extLst>
                </a:gridCol>
                <a:gridCol w="675143">
                  <a:extLst>
                    <a:ext uri="{9D8B030D-6E8A-4147-A177-3AD203B41FA5}">
                      <a16:colId xmlns:a16="http://schemas.microsoft.com/office/drawing/2014/main" val="3286621500"/>
                    </a:ext>
                  </a:extLst>
                </a:gridCol>
              </a:tblGrid>
              <a:tr h="3101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Наименование товара</a:t>
                      </a:r>
                    </a:p>
                  </a:txBody>
                  <a:tcPr marL="5355" marR="5355" marT="535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Экспорт, тыс. долл. США </a:t>
                      </a: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Доля, в %</a:t>
                      </a:r>
                    </a:p>
                  </a:txBody>
                  <a:tcPr marL="5355" marR="5355" marT="5355" marB="0" anchor="ctr"/>
                </a:tc>
                <a:extLst>
                  <a:ext uri="{0D108BD9-81ED-4DB2-BD59-A6C34878D82A}">
                    <a16:rowId xmlns:a16="http://schemas.microsoft.com/office/drawing/2014/main" val="88220513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Цинк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600 637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85620679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Медные сплавы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488 325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3413013553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Серебро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442 288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4272437881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Руды и концентраты драгоценных металлов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191 006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3425010960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Пшеница и </a:t>
                      </a:r>
                      <a:r>
                        <a:rPr lang="ru-RU" sz="900" u="none" strike="noStrike" dirty="0" err="1">
                          <a:effectLst/>
                          <a:latin typeface="Century Gothic" panose="020B0502020202020204" pitchFamily="34" charset="0"/>
                        </a:rPr>
                        <a:t>меслин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181 004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4220576577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Масло подсолнечное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162 275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454273705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Свинец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156 669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368031427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Титан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155 729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73118071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Руды и цинковые концентраты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86 735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3150752892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Семена подсолнечника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83 059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308444642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Семена льна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50 248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1970606980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Тантал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37 043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3297252183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Ячмень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27 080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1368831451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Лигатуры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23 423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1437971730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Жмыхи и др.твердые отходы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22 515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170614390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Руды и медные концентраты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18 356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4109604716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Берилий, хром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18 147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617767774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Century Gothic" panose="020B0502020202020204" pitchFamily="34" charset="0"/>
                        </a:rPr>
                        <a:t>Уголь каменный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17 773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2050870425"/>
                  </a:ext>
                </a:extLst>
              </a:tr>
              <a:tr h="17072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Прочее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101 129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55" marR="5355" marT="5355" marB="0" anchor="b"/>
                </a:tc>
                <a:extLst>
                  <a:ext uri="{0D108BD9-81ED-4DB2-BD59-A6C34878D82A}">
                    <a16:rowId xmlns:a16="http://schemas.microsoft.com/office/drawing/2014/main" val="380132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500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6707088" cy="441226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2.14 Структура экспорта РК в Китай за 202</a:t>
            </a:r>
            <a:r>
              <a:rPr lang="en-US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 год 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23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843558"/>
            <a:ext cx="8352928" cy="215444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Экспорт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– $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10 300</a:t>
            </a:r>
            <a:r>
              <a:rPr lang="kk-KZ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млн долл. США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40705-4862-F84C-400F-2C0DE04DC57C}"/>
              </a:ext>
            </a:extLst>
          </p:cNvPr>
          <p:cNvSpPr txBox="1"/>
          <p:nvPr/>
        </p:nvSpPr>
        <p:spPr>
          <a:xfrm>
            <a:off x="539552" y="4803998"/>
            <a:ext cx="69127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Комитет государственных доходов МФ РК (</a:t>
            </a:r>
            <a:r>
              <a:rPr lang="en-US" sz="700" i="1" dirty="0">
                <a:latin typeface="Arial Narrow" panose="020B0606020202030204" pitchFamily="34" charset="0"/>
                <a:hlinkClick r:id="rId4"/>
              </a:rPr>
              <a:t>https://kgd.gov.kz</a:t>
            </a:r>
            <a:r>
              <a:rPr lang="ru-RU" sz="700" i="1" dirty="0"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08679"/>
              </p:ext>
            </p:extLst>
          </p:nvPr>
        </p:nvGraphicFramePr>
        <p:xfrm>
          <a:off x="446403" y="1131590"/>
          <a:ext cx="8302061" cy="345638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687772">
                  <a:extLst>
                    <a:ext uri="{9D8B030D-6E8A-4147-A177-3AD203B41FA5}">
                      <a16:colId xmlns:a16="http://schemas.microsoft.com/office/drawing/2014/main" val="3062115631"/>
                    </a:ext>
                  </a:extLst>
                </a:gridCol>
                <a:gridCol w="1076193">
                  <a:extLst>
                    <a:ext uri="{9D8B030D-6E8A-4147-A177-3AD203B41FA5}">
                      <a16:colId xmlns:a16="http://schemas.microsoft.com/office/drawing/2014/main" val="2757990800"/>
                    </a:ext>
                  </a:extLst>
                </a:gridCol>
                <a:gridCol w="538096">
                  <a:extLst>
                    <a:ext uri="{9D8B030D-6E8A-4147-A177-3AD203B41FA5}">
                      <a16:colId xmlns:a16="http://schemas.microsoft.com/office/drawing/2014/main" val="2001887792"/>
                    </a:ext>
                  </a:extLst>
                </a:gridCol>
              </a:tblGrid>
              <a:tr h="54420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Наименование товара</a:t>
                      </a:r>
                    </a:p>
                    <a:p>
                      <a:pPr algn="l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Экспорт, тыс. долл. США </a:t>
                      </a: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Доля, в %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979872"/>
                  </a:ext>
                </a:extLst>
              </a:tr>
              <a:tr h="2439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Нефть сырая и газовый конденсат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4 099 744,7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39,8%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5038505"/>
                  </a:ext>
                </a:extLst>
              </a:tr>
              <a:tr h="23644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Медь рафинированная и сплавы медные необработанные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2 334 041,5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22,7%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276820"/>
                  </a:ext>
                </a:extLst>
              </a:tr>
              <a:tr h="23644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Газ природный в газообразном состоянии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1 210 500,8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11,8%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78796"/>
                  </a:ext>
                </a:extLst>
              </a:tr>
              <a:tr h="23644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Продукты неорганической химии (драгоценные металлы, редкоземельные металлы, радиоактивные элементы и изотопы)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795 096,4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7,7%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8854219"/>
                  </a:ext>
                </a:extLst>
              </a:tr>
              <a:tr h="23644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Ферросплавы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775 190,7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7,5%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7344580"/>
                  </a:ext>
                </a:extLst>
              </a:tr>
              <a:tr h="22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Руды и концентраты железные, включая обожженный пирит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455 438,7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4,4%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4034747"/>
                  </a:ext>
                </a:extLst>
              </a:tr>
              <a:tr h="22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Руды и концентраты цинковые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186 441,6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1,8%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3763552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Продукты животного и растительного происхождения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165 700,4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1,6%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992870"/>
                  </a:ext>
                </a:extLst>
              </a:tr>
              <a:tr h="2866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Прокат плоский из железа, нелегированной и легированной, нержавеющей стали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  61 305,8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0,6%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8740408"/>
                  </a:ext>
                </a:extLst>
              </a:tr>
              <a:tr h="22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Ячмень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  56 989,1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0,6%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9175519"/>
                  </a:ext>
                </a:extLst>
              </a:tr>
              <a:tr h="2365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Цинк необработанный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  49 727,3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Century Gothic" panose="020B0502020202020204" pitchFamily="34" charset="0"/>
                        </a:rPr>
                        <a:t>0,5%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5564537"/>
                  </a:ext>
                </a:extLst>
              </a:tr>
              <a:tr h="22500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Century Gothic" panose="020B0502020202020204" pitchFamily="34" charset="0"/>
                        </a:rPr>
                        <a:t>Прочее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Century Gothic" panose="020B0502020202020204" pitchFamily="34" charset="0"/>
                        </a:rPr>
                        <a:t>           110 495,2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Century Gothic" panose="020B0502020202020204" pitchFamily="34" charset="0"/>
                        </a:rPr>
                        <a:t>1,1%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162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62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3.1 Перспективные направления</a:t>
            </a:r>
            <a:b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инвестирования в экономику региона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79512" y="147957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Условия для развития секторов экономики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9512" y="276193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Направления инвестиций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9512" y="42397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Источники доходов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9512" y="91556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Секторы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07900" y="1196462"/>
            <a:ext cx="2648012" cy="17353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900" b="1" dirty="0">
                <a:latin typeface="Century Gothic" panose="020B0502020202020204" pitchFamily="34" charset="0"/>
              </a:rPr>
              <a:t>Рынок: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Внутренний рынок и приграничные города РФ и Китая</a:t>
            </a:r>
          </a:p>
          <a:p>
            <a:r>
              <a:rPr lang="ru-RU" sz="900" b="1" dirty="0">
                <a:latin typeface="Century Gothic" panose="020B0502020202020204" pitchFamily="34" charset="0"/>
              </a:rPr>
              <a:t>Высокий индустриальный потенциал: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00" dirty="0">
                <a:latin typeface="Century Gothic" panose="020B0502020202020204" pitchFamily="34" charset="0"/>
              </a:rPr>
              <a:t>По территории ВКО проходит полиметаллический пояс Рудного Алтая, благодаря чему открыты и эксплуатируются уникальные месторождения полиметаллических руд с содержанием цветных металлов: свинец, цинк, медь. По числу и разнообразию полезных компонентов, содержащихся в полиметаллических рудах, месторождения ВКО не имеют себе равных в Казахстане и в масштабе СНГ.</a:t>
            </a:r>
            <a:endParaRPr lang="ru-RU" sz="7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66952" y="3291930"/>
            <a:ext cx="2356399" cy="6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900" dirty="0">
                <a:latin typeface="Century Gothic" panose="020B0502020202020204" pitchFamily="34" charset="0"/>
              </a:rPr>
              <a:t>Средние и крупные проекты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66951" y="4227982"/>
            <a:ext cx="2356395" cy="432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dirty="0">
                <a:latin typeface="Century Gothic" panose="020B0502020202020204" pitchFamily="34" charset="0"/>
              </a:rPr>
              <a:t>Поставка на местный рынок, другие регионы, экспорт за рубеж</a:t>
            </a:r>
          </a:p>
        </p:txBody>
      </p:sp>
      <p:cxnSp>
        <p:nvCxnSpPr>
          <p:cNvPr id="19" name="Прямая со стрелкой 18"/>
          <p:cNvCxnSpPr>
            <a:cxnSpLocks/>
            <a:stCxn id="16" idx="2"/>
            <a:endCxn id="11" idx="0"/>
          </p:cNvCxnSpPr>
          <p:nvPr/>
        </p:nvCxnSpPr>
        <p:spPr>
          <a:xfrm>
            <a:off x="5031906" y="2931789"/>
            <a:ext cx="13246" cy="360141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1" name="Прямая со стрелкой 30"/>
          <p:cNvCxnSpPr>
            <a:cxnSpLocks/>
          </p:cNvCxnSpPr>
          <p:nvPr/>
        </p:nvCxnSpPr>
        <p:spPr>
          <a:xfrm>
            <a:off x="5045152" y="3997003"/>
            <a:ext cx="0" cy="203235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3" name="TextBox 32"/>
          <p:cNvSpPr txBox="1"/>
          <p:nvPr/>
        </p:nvSpPr>
        <p:spPr>
          <a:xfrm>
            <a:off x="4283968" y="943262"/>
            <a:ext cx="1799968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Обрабатывающая промышленность</a:t>
            </a:r>
          </a:p>
        </p:txBody>
      </p:sp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37853" y="1196463"/>
            <a:ext cx="2585398" cy="1733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900" b="1" dirty="0">
                <a:latin typeface="Century Gothic" panose="020B0502020202020204" pitchFamily="34" charset="0"/>
              </a:rPr>
              <a:t>Рынок: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Внутренний рынок и население приграничных городов Республики Алтай и Китая </a:t>
            </a:r>
          </a:p>
          <a:p>
            <a:r>
              <a:rPr lang="ru-RU" sz="900" b="1" dirty="0">
                <a:latin typeface="Century Gothic" panose="020B0502020202020204" pitchFamily="34" charset="0"/>
              </a:rPr>
              <a:t>Высокий геополитический потенциал: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700" dirty="0">
                <a:latin typeface="Century Gothic" panose="020B0502020202020204" pitchFamily="34" charset="0"/>
              </a:rPr>
              <a:t>Выгодное географическое положение Казахстана и его возможности стать крупным транзитным центром в Центрально-Азиатском регионе. Это дает возможность ВКО усилить свои конкурентные преимущества на основе: интенсификации взаимовыгодных деловых связей через привлечение инвестиций из Китая и России во все отрасли экономики, особенно в АПК. транзита пассажиров и грузов из Китая в Россию и обратно. 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87725" y="3291829"/>
            <a:ext cx="2484129" cy="7051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sz="900" dirty="0">
                <a:latin typeface="Century Gothic" panose="020B0502020202020204" pitchFamily="34" charset="0"/>
              </a:rPr>
              <a:t>Средние и крупные проекты</a:t>
            </a:r>
          </a:p>
        </p:txBody>
      </p:sp>
      <p:cxnSp>
        <p:nvCxnSpPr>
          <p:cNvPr id="20" name="Прямая со стрелкой 19"/>
          <p:cNvCxnSpPr>
            <a:cxnSpLocks/>
            <a:endCxn id="7" idx="0"/>
          </p:cNvCxnSpPr>
          <p:nvPr/>
        </p:nvCxnSpPr>
        <p:spPr>
          <a:xfrm>
            <a:off x="7616545" y="2931688"/>
            <a:ext cx="13245" cy="360141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387725" y="4229539"/>
            <a:ext cx="2484130" cy="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dirty="0">
                <a:latin typeface="Century Gothic" panose="020B0502020202020204" pitchFamily="34" charset="0"/>
              </a:rPr>
              <a:t>Поставка на местный рынок, другие регионы, экспорт за рубеж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87727" y="943262"/>
            <a:ext cx="2304256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Торговля и логистика</a:t>
            </a:r>
          </a:p>
        </p:txBody>
      </p:sp>
      <p:cxnSp>
        <p:nvCxnSpPr>
          <p:cNvPr id="34" name="Прямая со стрелкой 33"/>
          <p:cNvCxnSpPr>
            <a:cxnSpLocks/>
          </p:cNvCxnSpPr>
          <p:nvPr/>
        </p:nvCxnSpPr>
        <p:spPr>
          <a:xfrm>
            <a:off x="7629790" y="3975930"/>
            <a:ext cx="0" cy="25200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91296" y="1203597"/>
            <a:ext cx="2272592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800" b="1" dirty="0">
                <a:latin typeface="Century Gothic" panose="020B0502020202020204" pitchFamily="34" charset="0"/>
              </a:rPr>
              <a:t>Рынок: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Внутренний рынок и население РФ и Китая</a:t>
            </a:r>
            <a:endParaRPr lang="ru-RU" sz="800" b="1" dirty="0">
              <a:latin typeface="Century Gothic" panose="020B0502020202020204" pitchFamily="34" charset="0"/>
            </a:endParaRPr>
          </a:p>
          <a:p>
            <a:r>
              <a:rPr lang="ru-RU" sz="800" b="1" dirty="0">
                <a:latin typeface="Century Gothic" panose="020B0502020202020204" pitchFamily="34" charset="0"/>
              </a:rPr>
              <a:t>Высокий туристический потенциал: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За 9 месяцев 2022 года действующие в регионе 305 мест размещения обслужили 259 907 посетителей.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b="0" i="0" dirty="0">
                <a:solidFill>
                  <a:srgbClr val="151515"/>
                </a:solidFill>
                <a:effectLst/>
                <a:latin typeface="Century Gothic" panose="020B0502020202020204" pitchFamily="34" charset="0"/>
              </a:rPr>
              <a:t>Объем услуг мест размещений (без учета услуг ресторанов) за 9 месяцев 2022 года увеличился по сравнению с аналогичным периодом 2021 года на 44% и составил 3 816 млн тенге.</a:t>
            </a:r>
            <a:endParaRPr lang="ru-RU" sz="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ru-RU" sz="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73076" y="3291930"/>
            <a:ext cx="2434824" cy="68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sz="900" dirty="0">
                <a:latin typeface="Century Gothic" panose="020B0502020202020204" pitchFamily="34" charset="0"/>
              </a:rPr>
              <a:t>Крупные инвестиционные проекты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91296" y="4227982"/>
            <a:ext cx="2416604" cy="432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dirty="0">
                <a:latin typeface="Century Gothic" panose="020B0502020202020204" pitchFamily="34" charset="0"/>
              </a:rPr>
              <a:t>Поток туристов из других регионов и ближнего зарубежья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1296" y="943262"/>
            <a:ext cx="288032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Туризм</a:t>
            </a:r>
          </a:p>
        </p:txBody>
      </p:sp>
      <p:cxnSp>
        <p:nvCxnSpPr>
          <p:cNvPr id="57" name="Прямая со стрелкой 56"/>
          <p:cNvCxnSpPr>
            <a:cxnSpLocks/>
          </p:cNvCxnSpPr>
          <p:nvPr/>
        </p:nvCxnSpPr>
        <p:spPr>
          <a:xfrm>
            <a:off x="2411760" y="3975930"/>
            <a:ext cx="0" cy="224308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DCA5BAF9-34CC-8A50-3A31-DD03AF990F0A}"/>
              </a:ext>
            </a:extLst>
          </p:cNvPr>
          <p:cNvCxnSpPr>
            <a:cxnSpLocks/>
          </p:cNvCxnSpPr>
          <p:nvPr/>
        </p:nvCxnSpPr>
        <p:spPr>
          <a:xfrm>
            <a:off x="2411760" y="2930083"/>
            <a:ext cx="0" cy="361746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570" y="0"/>
            <a:ext cx="8229600" cy="627534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3.2 Предложения по развитию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253749" y="686092"/>
            <a:ext cx="4320480" cy="25922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r>
              <a:rPr lang="ru-RU" sz="1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туристической инфраструктуры: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В целях улучшения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доступности туристических объектов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региона предлагается осуществить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ремонт дорог,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направленный на обеспечение безопасности и комфорта путешественников. Это включает в себя не только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качественное покрытие, но и установку санитарно-гигиенических узлов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каждые 50 километров, что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повысит уровень сервиса и удовлетворит потребности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туристов в поездках.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Открытие аэропорта и гостевых домов в </a:t>
            </a:r>
            <a:r>
              <a:rPr lang="ru-RU" sz="9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Катон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-Карагае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станет ключевым моментом в создании удобной транспортной инфраструктуры. 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Установка современного визит-центра в Усть-Каменогорске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с присутствием представителей ведущих туроператоров не только обеспечит информационную поддержку туристам, но и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станет центром для проведения международных мероприятий и фестивалей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. Это содействует формированию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положительного имиджа региона на мировой арене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53472" y="686092"/>
            <a:ext cx="4311016" cy="25922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r>
              <a:rPr lang="ru-RU" sz="1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обрабатывающей промышленности: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Стимулирование машиностроения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, включая производство различных машин, технологического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оборудования и их компонентов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, будет способствовать росту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промышленной базы и повышению конкурентоспособности региона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производства и переработки товаров народного потребления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(ТНП)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создаст новые рабочие места и стимулирует экономическое разнообразие.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сектора производства строительных материалов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поддержит строительную отрасль, способствуя реализации инфраструктурных проектов и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обеспечивая устойчивое развитие региона.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6822" y="3336939"/>
            <a:ext cx="8697666" cy="13230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r>
              <a:rPr lang="ru-RU" sz="1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логистики и торговли: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Улучшение качества дорог для грузовых и пассажирских перевозок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является важным шагом в направлении улучшения логистической инфраструктуры, что в свою очередь способствует развитию торговли и экономической активности.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Очистка водных ресурсов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, в частности рек с высоким уровнем загрязнения, предоставит не только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экологически чистые водные маршруты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, но и создаст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привлекательные условия для туризма и рыболовства.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Создание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альтернативного маршрута автодороги </a:t>
            </a:r>
            <a:r>
              <a:rPr lang="ru-RU" sz="9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Майкапчагай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- Омск 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через Россию способствует расширению транспортных связей, что будет способствовать развитию торговли и </a:t>
            </a:r>
            <a:r>
              <a:rPr lang="ru-RU" sz="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стимулированию экономической активности в регионе</a:t>
            </a:r>
            <a:r>
              <a:rPr lang="ru-RU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7603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975" y="60278"/>
            <a:ext cx="6923112" cy="742950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4. Участие Государственного сектора в развитии экономики региона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26</a:t>
            </a:fld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45955" y="1306864"/>
            <a:ext cx="1656185" cy="15842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Выделение средств на льготное кредитование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Развитие инфраструктуры (дороги, ком.хоз.)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Профессиональное обучение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900" i="1" dirty="0">
                <a:latin typeface="Century Gothic" panose="020B0502020202020204" pitchFamily="34" charset="0"/>
              </a:rPr>
              <a:t>Обеспечение предприятий заказами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900" i="1" dirty="0">
                <a:latin typeface="Century Gothic" panose="020B0502020202020204" pitchFamily="34" charset="0"/>
              </a:rPr>
              <a:t>Оптово-розничные центры</a:t>
            </a:r>
            <a:endParaRPr lang="ru-RU" sz="900" i="1" dirty="0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65837" y="1059582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Акимат ВКО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370291" y="1306864"/>
            <a:ext cx="1656185" cy="15842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Субсидирование ставки вознаграждения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Гарантирование по кредитам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Льготные кредиты через БВУ и МФО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Консультации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900" i="1" dirty="0">
              <a:latin typeface="Century Gothic" panose="020B0502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90173" y="1059582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kk-KZ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АО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«ФРП «Даму»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94627" y="1306864"/>
            <a:ext cx="1656185" cy="15842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Финансирование инфраструктурных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kk-KZ" sz="900" i="1" dirty="0">
                <a:latin typeface="Century Gothic" panose="020B0502020202020204" pitchFamily="34" charset="0"/>
              </a:rPr>
              <a:t>Поддержка градообразующих предприятий </a:t>
            </a:r>
            <a:endParaRPr lang="ru-RU" sz="900" i="1" dirty="0">
              <a:latin typeface="Century Gothic" panose="020B0502020202020204" pitchFamily="34" charset="0"/>
            </a:endParaRPr>
          </a:p>
          <a:p>
            <a:pPr marL="85725" indent="-85725">
              <a:buFont typeface="Arial" pitchFamily="34" charset="0"/>
              <a:buChar char="•"/>
            </a:pPr>
            <a:endParaRPr lang="ru-RU" sz="900" i="1" dirty="0">
              <a:latin typeface="Century Gothic" panose="020B0502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314509" y="1059582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АО «БРК»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346879" y="3138423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Страхование экспортеров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Льготные займы экспортерам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Консультация СМСП касательно возможности экспорта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6761" y="2891141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АО «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KazakhExport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371215" y="3138423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Привлечении международных институциональных инвесторов и локальных инвесторов к софинансированию проектов в приоритетных секторах экономики РК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291097" y="2891141"/>
            <a:ext cx="3225119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АО «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Qazaqstan Investment Corporation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395551" y="3138423"/>
            <a:ext cx="1656185" cy="1305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Обучение методам экспорта продукции действующих СМСП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Обучение основам предпринимательства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Сервисная поддержка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Лоббирование интересов МСБ на законодательном уровне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315433" y="2891141"/>
            <a:ext cx="2736303" cy="18466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НПП «Атамекен»</a:t>
            </a:r>
          </a:p>
        </p:txBody>
      </p:sp>
      <p:pic>
        <p:nvPicPr>
          <p:cNvPr id="1028" name="Picture 4" descr="Image result for Ð´Ð°Ð¼Ñ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t="29364" r="28224" b="29169"/>
          <a:stretch/>
        </p:blipFill>
        <p:spPr bwMode="auto">
          <a:xfrm>
            <a:off x="3132764" y="1410800"/>
            <a:ext cx="1156308" cy="102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Ð±ÑÐº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4" t="9961" r="69588" b="34282"/>
          <a:stretch/>
        </p:blipFill>
        <p:spPr bwMode="auto">
          <a:xfrm>
            <a:off x="6359976" y="1314074"/>
            <a:ext cx="1008111" cy="121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mangystau.invest.gov.kz/upload/images/1501737598_kazakhexport-logo-color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32299"/>
          <a:stretch/>
        </p:blipFill>
        <p:spPr bwMode="auto">
          <a:xfrm>
            <a:off x="55968" y="3371966"/>
            <a:ext cx="1235263" cy="76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https://old.rcpp.kz/images/partners/atamek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old.rcpp.kz/images/partners/atameke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s://old.rcpp.kz/images/partners/atameken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kzvesti.kz/uploads/posts/2017-10/1509022036_logorpp2017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2" r="29460" b="46917"/>
          <a:stretch/>
        </p:blipFill>
        <p:spPr bwMode="auto">
          <a:xfrm>
            <a:off x="6250998" y="3263318"/>
            <a:ext cx="1161220" cy="98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5128598-05CC-CDC0-05EE-12720CB804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52" y="3233200"/>
            <a:ext cx="993973" cy="1013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2" y="1380209"/>
            <a:ext cx="1117274" cy="11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12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27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27A78E-4778-307C-9837-84D6A4EEFA44}"/>
              </a:ext>
            </a:extLst>
          </p:cNvPr>
          <p:cNvSpPr/>
          <p:nvPr/>
        </p:nvSpPr>
        <p:spPr>
          <a:xfrm>
            <a:off x="492720" y="1707654"/>
            <a:ext cx="7785624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marL="411163" indent="-228600">
              <a:buAutoNum type="arabicParenR"/>
            </a:pPr>
            <a:r>
              <a:rPr lang="kk-KZ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Комитет государственных доходов МФ РК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  <a:hlinkClick r:id="rId3"/>
              </a:rPr>
              <a:t>https://kgd.gov.kz/ru/exp_trade_files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411163" indent="-228600">
              <a:buAutoNum type="arabicParenR"/>
            </a:pPr>
            <a:r>
              <a:rPr lang="kk-KZ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Комитет по статистике МНЭ РК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https://stat.gov.kz/ru/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411163" indent="-228600">
              <a:buAutoNum type="arabicParenR"/>
            </a:pP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Управление стратегии и экономического развития ВКО (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  <a:hlinkClick r:id="rId5"/>
              </a:rPr>
              <a:t>https://www.gov.kz/memleket/entities/akimvko?lang=ru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411163" indent="-228600">
              <a:buAutoNum type="arabicParenR"/>
            </a:pP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План развития Восточно-Казахстанской области на 2021-2025 годы (</a:t>
            </a:r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  <a:hlinkClick r:id="rId6"/>
              </a:rPr>
              <a:t>https://online.zakon.kz/Document/?doc_id=37957260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411163" indent="-228600">
              <a:buAutoNum type="arabicParenR"/>
            </a:pPr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82563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5)</a:t>
            </a:r>
            <a:r>
              <a:rPr lang="ru-RU" sz="1000" dirty="0">
                <a:solidFill>
                  <a:srgbClr val="0563C1"/>
                </a:solidFill>
                <a:latin typeface="Calibri" panose="020F0502020204030204" pitchFamily="34" charset="0"/>
              </a:rPr>
              <a:t>   </a:t>
            </a:r>
            <a:r>
              <a:rPr lang="ru-RU" sz="8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hlinkClick r:id="rId7"/>
              </a:rPr>
              <a:t>https://www.undp.org/sites/g/files/zskgke326/files/migration/kz/9df747f221b2d141139e34612f4e612e2008dd3ab430eccdf15fa02052700b46.pdf</a:t>
            </a:r>
            <a:endParaRPr lang="ru-RU" sz="800" u="sng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182563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6) </a:t>
            </a:r>
            <a:r>
              <a:rPr lang="ru-RU" sz="10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hlinkClick r:id="rId8"/>
              </a:rPr>
              <a:t>https://www.eijournal.ru/jour/article/view/31/16</a:t>
            </a:r>
            <a:endParaRPr lang="en-US" sz="1000" u="sng" dirty="0">
              <a:solidFill>
                <a:srgbClr val="0563C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182563"/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82563"/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82563"/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B9001E2-D6E4-714B-9A2E-87E687493BD1}"/>
              </a:ext>
            </a:extLst>
          </p:cNvPr>
          <p:cNvSpPr txBox="1">
            <a:spLocks/>
          </p:cNvSpPr>
          <p:nvPr/>
        </p:nvSpPr>
        <p:spPr>
          <a:xfrm>
            <a:off x="419128" y="267494"/>
            <a:ext cx="7859216" cy="7429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Ссылки на источники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721086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2987824" y="699542"/>
            <a:ext cx="3096344" cy="9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Заголовок 3"/>
          <p:cNvSpPr txBox="1">
            <a:spLocks/>
          </p:cNvSpPr>
          <p:nvPr/>
        </p:nvSpPr>
        <p:spPr>
          <a:xfrm>
            <a:off x="1115616" y="1995686"/>
            <a:ext cx="6264696" cy="720081"/>
          </a:xfrm>
          <a:prstGeom prst="rect">
            <a:avLst/>
          </a:prstGeom>
          <a:ln w="12700">
            <a:solidFill>
              <a:srgbClr val="92D050"/>
            </a:solidFill>
          </a:ln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Анализ подготовлен Департаментом стратегического анализа и корпоративного развития Фонда </a:t>
            </a:r>
            <a:r>
              <a:rPr lang="en-US" altLang="ru-RU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«</a:t>
            </a:r>
            <a:r>
              <a:rPr lang="kk-KZ" altLang="ru-RU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Даму</a:t>
            </a:r>
            <a:r>
              <a:rPr lang="en-US" altLang="ru-RU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»</a:t>
            </a:r>
            <a:endParaRPr lang="ru-RU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73934F58-14D3-0380-D083-6A2503F01D41}"/>
              </a:ext>
            </a:extLst>
          </p:cNvPr>
          <p:cNvSpPr txBox="1">
            <a:spLocks/>
          </p:cNvSpPr>
          <p:nvPr/>
        </p:nvSpPr>
        <p:spPr>
          <a:xfrm>
            <a:off x="1115616" y="2931790"/>
            <a:ext cx="6264696" cy="720081"/>
          </a:xfrm>
          <a:prstGeom prst="rect">
            <a:avLst/>
          </a:prstGeom>
          <a:ln w="12700">
            <a:solidFill>
              <a:srgbClr val="69B7C0"/>
            </a:solidFill>
          </a:ln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Куратор Департамента –</a:t>
            </a:r>
            <a:r>
              <a:rPr lang="kk-KZ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Нурсултан Абдолла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(вн. 1002)</a:t>
            </a:r>
            <a:endParaRPr lang="kk-KZ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kk-KZ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Директор Департамента –</a:t>
            </a:r>
            <a:r>
              <a:rPr lang="kk-KZ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Кабатаева Айжан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(вн. 1701)</a:t>
            </a:r>
          </a:p>
          <a:p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Главный менеджер</a:t>
            </a:r>
            <a:r>
              <a:rPr lang="kk-KZ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–</a:t>
            </a:r>
            <a:r>
              <a:rPr lang="kk-KZ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Касымбек Алдияр (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вн. 1703</a:t>
            </a:r>
            <a:r>
              <a:rPr lang="kk-KZ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19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2987824" y="699542"/>
            <a:ext cx="3096344" cy="9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Заголовок 3"/>
          <p:cNvSpPr txBox="1">
            <a:spLocks/>
          </p:cNvSpPr>
          <p:nvPr/>
        </p:nvSpPr>
        <p:spPr>
          <a:xfrm>
            <a:off x="2051720" y="1923678"/>
            <a:ext cx="5040560" cy="5760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Благодарим за внимание!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627784" y="2806645"/>
            <a:ext cx="388843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100" b="1" dirty="0">
                <a:latin typeface="Arial Narrow" panose="020B0606020202030204" pitchFamily="34" charset="0"/>
              </a:rPr>
              <a:t>Головной офис: 050004, г. Алматы, ул. Гоголя, 111</a:t>
            </a:r>
          </a:p>
          <a:p>
            <a:pPr algn="ctr"/>
            <a:r>
              <a:rPr lang="ru-RU" altLang="ru-RU" sz="1100" b="1" dirty="0">
                <a:latin typeface="Arial Narrow" panose="020B0606020202030204" pitchFamily="34" charset="0"/>
              </a:rPr>
              <a:t>Тел.: </a:t>
            </a:r>
            <a:r>
              <a:rPr lang="ru-RU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8 (7</a:t>
            </a:r>
            <a:r>
              <a:rPr lang="en-US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2</a:t>
            </a:r>
            <a:r>
              <a:rPr lang="ru-RU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7) 244-55-66, 244-55-77</a:t>
            </a:r>
          </a:p>
          <a:p>
            <a:pPr algn="ctr"/>
            <a:r>
              <a:rPr lang="en-US" altLang="ru-RU" sz="1100" b="1" dirty="0">
                <a:latin typeface="Arial Narrow" panose="020B0606020202030204" pitchFamily="34" charset="0"/>
              </a:rPr>
              <a:t>Call</a:t>
            </a:r>
            <a:r>
              <a:rPr lang="ru-RU" altLang="ru-RU" sz="1100" b="1" dirty="0">
                <a:latin typeface="Arial Narrow" panose="020B0606020202030204" pitchFamily="34" charset="0"/>
              </a:rPr>
              <a:t>-центр: </a:t>
            </a:r>
            <a:r>
              <a:rPr lang="ru-RU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1408</a:t>
            </a:r>
          </a:p>
          <a:p>
            <a:pPr algn="ctr"/>
            <a:r>
              <a:rPr lang="ru-RU" altLang="ru-RU" sz="1100" b="1" dirty="0">
                <a:latin typeface="Arial Narrow" panose="020B0606020202030204" pitchFamily="34" charset="0"/>
              </a:rPr>
              <a:t>Факс: </a:t>
            </a:r>
            <a:r>
              <a:rPr lang="ru-RU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8 (727) 278 07 76</a:t>
            </a:r>
          </a:p>
          <a:p>
            <a:pPr algn="ctr"/>
            <a:r>
              <a:rPr lang="en-US" altLang="ru-RU" sz="1100" b="1" dirty="0">
                <a:latin typeface="Arial Narrow" panose="020B0606020202030204" pitchFamily="34" charset="0"/>
              </a:rPr>
              <a:t>E</a:t>
            </a:r>
            <a:r>
              <a:rPr lang="ru-RU" altLang="ru-RU" sz="1100" b="1" dirty="0">
                <a:latin typeface="Arial Narrow" panose="020B0606020202030204" pitchFamily="34" charset="0"/>
              </a:rPr>
              <a:t>-</a:t>
            </a:r>
            <a:r>
              <a:rPr lang="en-US" altLang="ru-RU" sz="1100" b="1" dirty="0">
                <a:latin typeface="Arial Narrow" panose="020B0606020202030204" pitchFamily="34" charset="0"/>
              </a:rPr>
              <a:t>mail</a:t>
            </a:r>
            <a:r>
              <a:rPr lang="ru-RU" altLang="ru-RU" sz="1100" b="1" dirty="0">
                <a:latin typeface="Arial Narrow" panose="020B0606020202030204" pitchFamily="34" charset="0"/>
              </a:rPr>
              <a:t>: </a:t>
            </a:r>
            <a:r>
              <a:rPr lang="en-US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info</a:t>
            </a:r>
            <a:r>
              <a:rPr lang="ru-RU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@</a:t>
            </a:r>
            <a:r>
              <a:rPr lang="en-US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fund</a:t>
            </a:r>
            <a:r>
              <a:rPr lang="ru-RU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.</a:t>
            </a:r>
            <a:r>
              <a:rPr lang="en-US" altLang="ru-RU" sz="1100" b="1" dirty="0">
                <a:solidFill>
                  <a:srgbClr val="0070C0"/>
                </a:solidFill>
                <a:latin typeface="Arial Narrow" panose="020B0606020202030204" pitchFamily="34" charset="0"/>
              </a:rPr>
              <a:t>kz</a:t>
            </a:r>
            <a:endParaRPr lang="ru-RU" altLang="ru-RU" sz="11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altLang="ru-RU" sz="1100" b="1" dirty="0">
                <a:latin typeface="Arial Narrow" panose="020B0606020202030204" pitchFamily="34" charset="0"/>
              </a:rPr>
              <a:t>Сайт Фонда: </a:t>
            </a:r>
            <a:r>
              <a:rPr lang="en-US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http</a:t>
            </a:r>
            <a:r>
              <a:rPr lang="ru-RU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://</a:t>
            </a:r>
            <a:r>
              <a:rPr lang="en-US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www</a:t>
            </a:r>
            <a:r>
              <a:rPr lang="ru-RU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.</a:t>
            </a:r>
            <a:r>
              <a:rPr lang="en-US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damu</a:t>
            </a:r>
            <a:r>
              <a:rPr lang="ru-RU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.</a:t>
            </a:r>
            <a:r>
              <a:rPr lang="en-US" altLang="ru-RU" sz="1100" b="1" dirty="0">
                <a:solidFill>
                  <a:srgbClr val="0A45A6"/>
                </a:solidFill>
                <a:latin typeface="Arial Narrow" panose="020B0606020202030204" pitchFamily="34" charset="0"/>
                <a:hlinkClick r:id="rId3"/>
              </a:rPr>
              <a:t>kz</a:t>
            </a:r>
            <a:endParaRPr lang="ru-RU" altLang="ru-RU" sz="1100" b="1" dirty="0">
              <a:solidFill>
                <a:srgbClr val="0A45A6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altLang="ru-RU" sz="1100" b="1" dirty="0">
                <a:latin typeface="Arial Narrow" panose="020B0606020202030204" pitchFamily="34" charset="0"/>
              </a:rPr>
              <a:t>Бизнес-портал: </a:t>
            </a:r>
            <a:r>
              <a:rPr lang="en-US" altLang="ru-RU" sz="1100" b="1" dirty="0">
                <a:latin typeface="Arial Narrow" panose="020B0606020202030204" pitchFamily="34" charset="0"/>
                <a:hlinkClick r:id="rId4"/>
              </a:rPr>
              <a:t>http://business.gov.kz</a:t>
            </a:r>
            <a:r>
              <a:rPr lang="ru-RU" altLang="ru-RU" sz="1100" b="1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49" name="Picture 2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9" b="23912"/>
          <a:stretch>
            <a:fillRect/>
          </a:stretch>
        </p:blipFill>
        <p:spPr bwMode="auto">
          <a:xfrm>
            <a:off x="3563888" y="4155067"/>
            <a:ext cx="789747" cy="28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>
            <a:hlinkClick r:id="rId7"/>
          </p:cNvPr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5" y="4155067"/>
            <a:ext cx="286789" cy="28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6">
            <a:hlinkClick r:id="rId9"/>
          </p:cNvPr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6" t="3665" r="19176" b="3665"/>
          <a:stretch>
            <a:fillRect/>
          </a:stretch>
        </p:blipFill>
        <p:spPr bwMode="auto">
          <a:xfrm>
            <a:off x="4760683" y="4155067"/>
            <a:ext cx="286993" cy="28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">
            <a:hlinkClick r:id="rId11"/>
          </p:cNvPr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0" t="22279" r="19760" b="22279"/>
          <a:stretch>
            <a:fillRect/>
          </a:stretch>
        </p:blipFill>
        <p:spPr bwMode="auto">
          <a:xfrm>
            <a:off x="5116811" y="4155066"/>
            <a:ext cx="314236" cy="28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8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56190" y="4782937"/>
            <a:ext cx="358952" cy="274320"/>
          </a:xfrm>
        </p:spPr>
        <p:txBody>
          <a:bodyPr/>
          <a:lstStyle/>
          <a:p>
            <a:fld id="{2BFBE491-5EF2-4275-9C8C-803B79656BAF}" type="slidenum">
              <a:rPr lang="ru-RU" smtClean="0"/>
              <a:t>3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70470" y="191308"/>
            <a:ext cx="5816111" cy="68232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latin typeface="Arial Narrow" panose="020B0606020202030204" pitchFamily="34" charset="0"/>
              </a:rPr>
              <a:t>Национальный проект по развитию предпринимательства на 2021 – 2025 годы</a:t>
            </a:r>
          </a:p>
          <a:p>
            <a:r>
              <a:rPr lang="ru-RU" sz="1200" b="1" i="1" dirty="0">
                <a:latin typeface="Arial Narrow" panose="020B0606020202030204" pitchFamily="34" charset="0"/>
              </a:rPr>
              <a:t>Субсидирование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508334" y="4729007"/>
            <a:ext cx="8024106" cy="382180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*-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в моно, малых городах и сельских населенных пунктах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:</a:t>
            </a:r>
          </a:p>
          <a:p>
            <a:pPr marL="471488" lvl="1" indent="-128588">
              <a:buFont typeface="Arial" panose="020B0604020202020204" pitchFamily="34" charset="0"/>
              <a:buChar char="•"/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в рамках направления «Поддержка субъектов малого, в том числе микропредпринимательства» - сумма кредита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20 млн</a:t>
            </a:r>
            <a:r>
              <a:rPr lang="ru-RU" sz="700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тенге, 16,75% субсидирует государство, а разницу оплачивает предприниматель.</a:t>
            </a:r>
          </a:p>
          <a:p>
            <a:pPr marL="471488" lvl="1" indent="-128588">
              <a:buFont typeface="Arial" panose="020B0604020202020204" pitchFamily="34" charset="0"/>
              <a:buChar char="•"/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в рамках направления «Отраслевая поддержка предпринимателей/субъектов индустриально-инновационной деятельности» - сумма кредита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1,5 млрд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тенге.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D561CB-D99F-518E-DF73-0EE3B5F20C40}"/>
              </a:ext>
            </a:extLst>
          </p:cNvPr>
          <p:cNvSpPr txBox="1"/>
          <p:nvPr/>
        </p:nvSpPr>
        <p:spPr>
          <a:xfrm>
            <a:off x="1263949" y="1114425"/>
            <a:ext cx="2818205" cy="1721697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latin typeface="Century Gothic" panose="020B0502020202020204" pitchFamily="34" charset="0"/>
                <a:cs typeface="Times New Roman" pitchFamily="18" charset="0"/>
              </a:rPr>
              <a:t>*Поддержка субъектов микро и малого предпринимательства</a:t>
            </a:r>
            <a:endParaRPr lang="kk-KZ" sz="900" b="1" kern="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12">
            <a:extLst>
              <a:ext uri="{FF2B5EF4-FFF2-40B4-BE49-F238E27FC236}">
                <a16:creationId xmlns:a16="http://schemas.microsoft.com/office/drawing/2014/main" id="{87724800-AFCA-568F-9845-606D4C79C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848" y="2360797"/>
            <a:ext cx="1843376" cy="46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105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15,</a:t>
            </a:r>
            <a:r>
              <a:rPr lang="en-US" sz="105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75%</a:t>
            </a:r>
            <a:r>
              <a:rPr lang="ru-RU" sz="105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ru-RU" sz="80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субсидирует государство, а разницу оплачивает предприниматель</a:t>
            </a:r>
            <a:r>
              <a:rPr lang="ru-RU" sz="800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2C2CC08-B307-669B-B442-2EDB2D2F5FB0}"/>
              </a:ext>
            </a:extLst>
          </p:cNvPr>
          <p:cNvGrpSpPr/>
          <p:nvPr/>
        </p:nvGrpSpPr>
        <p:grpSpPr>
          <a:xfrm>
            <a:off x="2111084" y="1623653"/>
            <a:ext cx="1683586" cy="747790"/>
            <a:chOff x="1053654" y="4682176"/>
            <a:chExt cx="1520825" cy="1329400"/>
          </a:xfrm>
        </p:grpSpPr>
        <p:grpSp>
          <p:nvGrpSpPr>
            <p:cNvPr id="6" name="Группа 60">
              <a:extLst>
                <a:ext uri="{FF2B5EF4-FFF2-40B4-BE49-F238E27FC236}">
                  <a16:creationId xmlns:a16="http://schemas.microsoft.com/office/drawing/2014/main" id="{4CF8B303-8B63-13F5-6B38-909F4C126F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1442" y="4761548"/>
              <a:ext cx="1387170" cy="1250028"/>
              <a:chOff x="7630761" y="2780923"/>
              <a:chExt cx="1386335" cy="1250058"/>
            </a:xfrm>
          </p:grpSpPr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96133B97-A96C-319D-3BDF-E90C1F15C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0936" y="2780923"/>
                <a:ext cx="465986" cy="1149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20</a:t>
                </a:r>
                <a:endParaRPr lang="ru-RU" sz="36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Прямоугольник 63">
                <a:extLst>
                  <a:ext uri="{FF2B5EF4-FFF2-40B4-BE49-F238E27FC236}">
                    <a16:creationId xmlns:a16="http://schemas.microsoft.com/office/drawing/2014/main" id="{804E691F-660E-940F-FAEE-F0E18EF9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0761" y="3647962"/>
                <a:ext cx="1386335" cy="3830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7" name="Прямоугольник 64">
              <a:extLst>
                <a:ext uri="{FF2B5EF4-FFF2-40B4-BE49-F238E27FC236}">
                  <a16:creationId xmlns:a16="http://schemas.microsoft.com/office/drawing/2014/main" id="{BB62CB7B-8CC1-B963-29DA-C772DCDA0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654" y="4682176"/>
              <a:ext cx="1520825" cy="38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СУММА КРЕДИТА ДО</a:t>
              </a:r>
              <a:endParaRPr lang="ru-RU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34A084A-B45E-92F3-3C0F-B4CFB8FE42B8}"/>
              </a:ext>
            </a:extLst>
          </p:cNvPr>
          <p:cNvSpPr/>
          <p:nvPr/>
        </p:nvSpPr>
        <p:spPr>
          <a:xfrm>
            <a:off x="1329739" y="2218806"/>
            <a:ext cx="767174" cy="185973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СУБСИДИИ</a:t>
            </a:r>
            <a:r>
              <a:rPr lang="kk-KZ" sz="825" kern="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ru-RU" sz="825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CFA3FD-4EDC-8142-DBF6-9A3E3FAE901D}"/>
              </a:ext>
            </a:extLst>
          </p:cNvPr>
          <p:cNvSpPr txBox="1"/>
          <p:nvPr/>
        </p:nvSpPr>
        <p:spPr>
          <a:xfrm>
            <a:off x="4396250" y="1114425"/>
            <a:ext cx="2844713" cy="1721697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latin typeface="Century Gothic" panose="020B0502020202020204" pitchFamily="34" charset="0"/>
                <a:cs typeface="Times New Roman" pitchFamily="18" charset="0"/>
              </a:rPr>
              <a:t>*Отраслевая поддержка предпринимателей/субъектов индустриально-инновационной деятельности</a:t>
            </a:r>
            <a:endParaRPr lang="kk-KZ" sz="900" b="1" kern="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B0E22F8A-E67F-7B03-6FE2-92751EA58845}"/>
              </a:ext>
            </a:extLst>
          </p:cNvPr>
          <p:cNvGrpSpPr/>
          <p:nvPr/>
        </p:nvGrpSpPr>
        <p:grpSpPr>
          <a:xfrm>
            <a:off x="5359536" y="1623651"/>
            <a:ext cx="1605161" cy="742274"/>
            <a:chOff x="1030542" y="4682182"/>
            <a:chExt cx="1543937" cy="1319598"/>
          </a:xfrm>
        </p:grpSpPr>
        <p:grpSp>
          <p:nvGrpSpPr>
            <p:cNvPr id="13" name="Группа 60">
              <a:extLst>
                <a:ext uri="{FF2B5EF4-FFF2-40B4-BE49-F238E27FC236}">
                  <a16:creationId xmlns:a16="http://schemas.microsoft.com/office/drawing/2014/main" id="{4EF93684-C0BE-8D9D-F1B1-A21865AB6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0542" y="4761555"/>
              <a:ext cx="1387170" cy="1240225"/>
              <a:chOff x="7589892" y="2780930"/>
              <a:chExt cx="1386336" cy="1240255"/>
            </a:xfrm>
          </p:grpSpPr>
          <p:sp>
            <p:nvSpPr>
              <p:cNvPr id="16" name="Прямоугольник 61">
                <a:extLst>
                  <a:ext uri="{FF2B5EF4-FFF2-40B4-BE49-F238E27FC236}">
                    <a16:creationId xmlns:a16="http://schemas.microsoft.com/office/drawing/2014/main" id="{61FE0BF1-AC90-9E74-B123-5DA5C0840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9879" y="2780930"/>
                <a:ext cx="248091" cy="1149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3</a:t>
                </a:r>
                <a:endParaRPr lang="ru-RU" sz="24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Прямоугольник 63">
                <a:extLst>
                  <a:ext uri="{FF2B5EF4-FFF2-40B4-BE49-F238E27FC236}">
                    <a16:creationId xmlns:a16="http://schemas.microsoft.com/office/drawing/2014/main" id="{A8474E46-9145-1402-9415-D35B882B3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9892" y="3651844"/>
                <a:ext cx="1386336" cy="369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мл</a:t>
                </a:r>
                <a:r>
                  <a:rPr lang="kk-KZ" sz="750" i="1" kern="0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рд</a:t>
                </a:r>
                <a:r>
                  <a:rPr lang="ru-RU" sz="750" i="1" kern="0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 тенге</a:t>
                </a:r>
              </a:p>
            </p:txBody>
          </p:sp>
        </p:grpSp>
        <p:sp>
          <p:nvSpPr>
            <p:cNvPr id="14" name="Прямоугольник 64">
              <a:extLst>
                <a:ext uri="{FF2B5EF4-FFF2-40B4-BE49-F238E27FC236}">
                  <a16:creationId xmlns:a16="http://schemas.microsoft.com/office/drawing/2014/main" id="{6DFDD6A4-2094-6DDC-BC8C-68E11300C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654" y="4682182"/>
              <a:ext cx="1520825" cy="389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СУММА КРЕДИТА ДО</a:t>
              </a:r>
              <a:endParaRPr lang="ru-RU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A98F681-2274-C6DB-FC9F-B3723B7936DE}"/>
              </a:ext>
            </a:extLst>
          </p:cNvPr>
          <p:cNvSpPr/>
          <p:nvPr/>
        </p:nvSpPr>
        <p:spPr>
          <a:xfrm>
            <a:off x="4480910" y="2205426"/>
            <a:ext cx="794481" cy="197514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9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СУБСИДИИ</a:t>
            </a: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ru-RU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19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7AB864B1-0E77-C71F-BAE4-C8C98CF3A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32" y="1707021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AB9DEC35-1270-298B-7943-802023F67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74" y="1707021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12">
            <a:extLst>
              <a:ext uri="{FF2B5EF4-FFF2-40B4-BE49-F238E27FC236}">
                <a16:creationId xmlns:a16="http://schemas.microsoft.com/office/drawing/2014/main" id="{9EFB481D-7313-BE9C-3B53-C4350585F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122" y="2355832"/>
            <a:ext cx="1802914" cy="46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1050" b="1" kern="0" dirty="0">
                <a:solidFill>
                  <a:srgbClr val="AFD200"/>
                </a:solidFill>
                <a:cs typeface="Times New Roman" pitchFamily="18" charset="0"/>
              </a:rPr>
              <a:t>13,75%</a:t>
            </a:r>
            <a:r>
              <a:rPr lang="ru-RU" sz="800" b="1" kern="0" dirty="0">
                <a:solidFill>
                  <a:srgbClr val="AFD200"/>
                </a:solidFill>
                <a:cs typeface="Times New Roman" pitchFamily="18" charset="0"/>
              </a:rPr>
              <a:t> субсидирует государство, а разницу оплачивает предприниматель.</a:t>
            </a:r>
            <a:endParaRPr lang="ru-RU" sz="600" kern="0" dirty="0">
              <a:solidFill>
                <a:srgbClr val="AFD200"/>
              </a:solidFill>
              <a:cs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0B1A3E-7815-1214-5215-AD1042645992}"/>
              </a:ext>
            </a:extLst>
          </p:cNvPr>
          <p:cNvSpPr txBox="1"/>
          <p:nvPr/>
        </p:nvSpPr>
        <p:spPr>
          <a:xfrm>
            <a:off x="3071807" y="2945870"/>
            <a:ext cx="2818205" cy="1702517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latin typeface="Century Gothic" panose="020B0502020202020204" pitchFamily="34" charset="0"/>
                <a:cs typeface="Times New Roman" pitchFamily="18" charset="0"/>
              </a:rPr>
              <a:t>Субсидирование купонного вознаграждения</a:t>
            </a:r>
            <a:endParaRPr lang="kk-KZ" sz="900" b="1" kern="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3" name="Прямоугольник 12">
            <a:extLst>
              <a:ext uri="{FF2B5EF4-FFF2-40B4-BE49-F238E27FC236}">
                <a16:creationId xmlns:a16="http://schemas.microsoft.com/office/drawing/2014/main" id="{B872FADE-18FE-3316-FBC8-1332122B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269" y="4167781"/>
            <a:ext cx="1843376" cy="31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825" b="1" kern="0" dirty="0">
                <a:solidFill>
                  <a:srgbClr val="AFD200"/>
                </a:solidFill>
                <a:cs typeface="Times New Roman" pitchFamily="18" charset="0"/>
              </a:rPr>
              <a:t>6% оплачивает СММП, разница субсидируется государством</a:t>
            </a:r>
            <a:endParaRPr lang="ru-RU" sz="675" kern="0" dirty="0">
              <a:solidFill>
                <a:srgbClr val="AFD200"/>
              </a:solidFill>
              <a:cs typeface="Times New Roman" pitchFamily="18" charset="0"/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F7B51EB-E906-252B-2050-8CA677F8A9EC}"/>
              </a:ext>
            </a:extLst>
          </p:cNvPr>
          <p:cNvGrpSpPr/>
          <p:nvPr/>
        </p:nvGrpSpPr>
        <p:grpSpPr>
          <a:xfrm>
            <a:off x="3949731" y="3351937"/>
            <a:ext cx="1683586" cy="873246"/>
            <a:chOff x="1050293" y="4445467"/>
            <a:chExt cx="1520825" cy="1552432"/>
          </a:xfrm>
        </p:grpSpPr>
        <p:grpSp>
          <p:nvGrpSpPr>
            <p:cNvPr id="25" name="Группа 60">
              <a:extLst>
                <a:ext uri="{FF2B5EF4-FFF2-40B4-BE49-F238E27FC236}">
                  <a16:creationId xmlns:a16="http://schemas.microsoft.com/office/drawing/2014/main" id="{3E8E3C54-C6B4-1689-6391-914A605225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1442" y="4761550"/>
              <a:ext cx="1387170" cy="1236349"/>
              <a:chOff x="7630761" y="2780923"/>
              <a:chExt cx="1386335" cy="1236378"/>
            </a:xfrm>
          </p:grpSpPr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5F7C4F4-1DE7-1C04-3FF8-AAA3E763A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7433" y="2780923"/>
                <a:ext cx="232993" cy="1149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3</a:t>
                </a:r>
                <a:endParaRPr lang="ru-RU" sz="24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Прямоугольник 63">
                <a:extLst>
                  <a:ext uri="{FF2B5EF4-FFF2-40B4-BE49-F238E27FC236}">
                    <a16:creationId xmlns:a16="http://schemas.microsoft.com/office/drawing/2014/main" id="{363E7041-6E5B-6468-A7B5-730701148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0761" y="3647962"/>
                <a:ext cx="1386335" cy="369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млрд тенге</a:t>
                </a:r>
              </a:p>
            </p:txBody>
          </p:sp>
        </p:grpSp>
        <p:sp>
          <p:nvSpPr>
            <p:cNvPr id="26" name="Прямоугольник 64">
              <a:extLst>
                <a:ext uri="{FF2B5EF4-FFF2-40B4-BE49-F238E27FC236}">
                  <a16:creationId xmlns:a16="http://schemas.microsoft.com/office/drawing/2014/main" id="{18CAB22B-B4F7-364F-B583-10855DDFD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293" y="4445467"/>
              <a:ext cx="1520825" cy="615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СТОИМОСТЬ ВЫПУСКА ОБЛИГАЦИЙ ДО</a:t>
              </a:r>
            </a:p>
          </p:txBody>
        </p:sp>
      </p:grpSp>
      <p:pic>
        <p:nvPicPr>
          <p:cNvPr id="29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12262795-7181-2DBF-45A2-9837C2FDE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76" y="3536559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16416" y="4772861"/>
            <a:ext cx="356584" cy="274320"/>
          </a:xfrm>
        </p:spPr>
        <p:txBody>
          <a:bodyPr/>
          <a:lstStyle/>
          <a:p>
            <a:fld id="{2BFBE491-5EF2-4275-9C8C-803B79656BAF}" type="slidenum">
              <a:rPr lang="ru-RU" smtClean="0"/>
              <a:t>4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70470" y="191308"/>
            <a:ext cx="5816111" cy="68232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latin typeface="Arial Narrow" panose="020B0606020202030204" pitchFamily="34" charset="0"/>
              </a:rPr>
              <a:t>Национальный проект по развитию предпринимательства на 2021 – 2025 годы</a:t>
            </a:r>
          </a:p>
          <a:p>
            <a:r>
              <a:rPr lang="ru-RU" sz="1200" b="1" i="1" dirty="0">
                <a:latin typeface="Arial Narrow" panose="020B0606020202030204" pitchFamily="34" charset="0"/>
              </a:rPr>
              <a:t>Гарантирование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969232" y="4772861"/>
            <a:ext cx="2263072" cy="382180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**- гарантии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85%,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при сумме кредита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360 млн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тенге;</a:t>
            </a:r>
          </a:p>
          <a:p>
            <a:pPr>
              <a:defRPr/>
            </a:pP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70%,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при сумме кредита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</a:t>
            </a:r>
            <a:r>
              <a:rPr lang="en-US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6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00 млн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тенге;</a:t>
            </a:r>
          </a:p>
          <a:p>
            <a:pPr>
              <a:defRPr/>
            </a:pP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50%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при сумме кредита </a:t>
            </a:r>
            <a:r>
              <a:rPr lang="ru-RU" sz="700" b="1" i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до 1 млрд </a:t>
            </a: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тенге.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D5F988-7040-1706-AF95-170338FC887C}"/>
              </a:ext>
            </a:extLst>
          </p:cNvPr>
          <p:cNvSpPr txBox="1"/>
          <p:nvPr/>
        </p:nvSpPr>
        <p:spPr>
          <a:xfrm>
            <a:off x="899592" y="1059582"/>
            <a:ext cx="2771417" cy="1622072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Для </a:t>
            </a:r>
            <a:r>
              <a:rPr lang="ru-RU" sz="900" b="1" kern="0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начинающих</a:t>
            </a:r>
          </a:p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предпринимателей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12">
            <a:extLst>
              <a:ext uri="{FF2B5EF4-FFF2-40B4-BE49-F238E27FC236}">
                <a16:creationId xmlns:a16="http://schemas.microsoft.com/office/drawing/2014/main" id="{E7F66CC2-74F5-F751-5FEF-707B9D8E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883" y="2055958"/>
            <a:ext cx="874492" cy="68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400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85</a:t>
            </a:r>
            <a:r>
              <a:rPr lang="ru-RU" sz="2800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%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B4ACB74-D005-6D02-76AB-367224033F0A}"/>
              </a:ext>
            </a:extLst>
          </p:cNvPr>
          <p:cNvGrpSpPr/>
          <p:nvPr/>
        </p:nvGrpSpPr>
        <p:grpSpPr>
          <a:xfrm>
            <a:off x="2175575" y="1408427"/>
            <a:ext cx="1361845" cy="806551"/>
            <a:chOff x="1042773" y="4523105"/>
            <a:chExt cx="1520825" cy="1120960"/>
          </a:xfrm>
        </p:grpSpPr>
        <p:grpSp>
          <p:nvGrpSpPr>
            <p:cNvPr id="6" name="Группа 60">
              <a:extLst>
                <a:ext uri="{FF2B5EF4-FFF2-40B4-BE49-F238E27FC236}">
                  <a16:creationId xmlns:a16="http://schemas.microsoft.com/office/drawing/2014/main" id="{E70E5701-55A5-37B8-BAFD-1E0C0CC80D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5702" y="4638739"/>
              <a:ext cx="1387170" cy="1005326"/>
              <a:chOff x="7704976" y="2658108"/>
              <a:chExt cx="1386335" cy="1005349"/>
            </a:xfrm>
          </p:grpSpPr>
          <p:sp>
            <p:nvSpPr>
              <p:cNvPr id="8" name="Прямоугольник 61">
                <a:extLst>
                  <a:ext uri="{FF2B5EF4-FFF2-40B4-BE49-F238E27FC236}">
                    <a16:creationId xmlns:a16="http://schemas.microsoft.com/office/drawing/2014/main" id="{4CE536C8-C1FA-EF23-B96F-09AAF4B58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2544" y="2658108"/>
                <a:ext cx="864115" cy="898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en-US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360</a:t>
                </a:r>
                <a:endParaRPr lang="ru-RU" sz="24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Прямоугольник 63">
                <a:extLst>
                  <a:ext uri="{FF2B5EF4-FFF2-40B4-BE49-F238E27FC236}">
                    <a16:creationId xmlns:a16="http://schemas.microsoft.com/office/drawing/2014/main" id="{AAB12249-6B7E-44AA-3E05-234926AA3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4976" y="3358675"/>
                <a:ext cx="1386335" cy="304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825" i="1" kern="0" dirty="0">
                    <a:solidFill>
                      <a:prstClr val="black"/>
                    </a:solidFill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7" name="Прямоугольник 64">
              <a:extLst>
                <a:ext uri="{FF2B5EF4-FFF2-40B4-BE49-F238E27FC236}">
                  <a16:creationId xmlns:a16="http://schemas.microsoft.com/office/drawing/2014/main" id="{CB02BE62-5579-60B9-93D1-26D20DDDA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773" y="4523105"/>
              <a:ext cx="1520825" cy="30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СУММА КРЕДИТА ДО</a:t>
              </a:r>
              <a:endParaRPr lang="ru-RU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80FBFA-FC61-DA45-746A-1BEF91DAC37D}"/>
              </a:ext>
            </a:extLst>
          </p:cNvPr>
          <p:cNvSpPr/>
          <p:nvPr/>
        </p:nvSpPr>
        <p:spPr>
          <a:xfrm>
            <a:off x="1034022" y="2306865"/>
            <a:ext cx="729665" cy="312930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ГАРАНТИИ</a:t>
            </a:r>
          </a:p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ДО</a:t>
            </a:r>
            <a:endParaRPr lang="ru-RU" sz="800" kern="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11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24E90E52-D670-FF19-FD44-C77352930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82" y="1684908"/>
            <a:ext cx="637352" cy="66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53D40CC-CE32-A2AF-1552-5C10F13A7930}"/>
              </a:ext>
            </a:extLst>
          </p:cNvPr>
          <p:cNvSpPr txBox="1"/>
          <p:nvPr/>
        </p:nvSpPr>
        <p:spPr>
          <a:xfrm>
            <a:off x="4506706" y="1055311"/>
            <a:ext cx="2945614" cy="1622476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Для </a:t>
            </a:r>
            <a:r>
              <a:rPr lang="ru-RU" sz="900" b="1" kern="0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itchFamily="18" charset="0"/>
              </a:rPr>
              <a:t>действующих</a:t>
            </a:r>
          </a:p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предпринимателей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1508A0-96EA-6AF7-83A5-545FFC46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710" y="2055958"/>
            <a:ext cx="918861" cy="68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400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50</a:t>
            </a:r>
            <a:r>
              <a:rPr lang="ru-RU" sz="2800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%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762C94A-D3BC-DB61-0F74-1307EA0F949E}"/>
              </a:ext>
            </a:extLst>
          </p:cNvPr>
          <p:cNvGrpSpPr/>
          <p:nvPr/>
        </p:nvGrpSpPr>
        <p:grpSpPr>
          <a:xfrm>
            <a:off x="5820277" y="1414617"/>
            <a:ext cx="1272406" cy="800361"/>
            <a:chOff x="1259915" y="4646107"/>
            <a:chExt cx="1520825" cy="1324547"/>
          </a:xfrm>
        </p:grpSpPr>
        <p:grpSp>
          <p:nvGrpSpPr>
            <p:cNvPr id="16" name="Группа 60">
              <a:extLst>
                <a:ext uri="{FF2B5EF4-FFF2-40B4-BE49-F238E27FC236}">
                  <a16:creationId xmlns:a16="http://schemas.microsoft.com/office/drawing/2014/main" id="{FCC95E94-BA3C-D1E0-4ED1-F220635E0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7128" y="4773562"/>
              <a:ext cx="1387170" cy="1197092"/>
              <a:chOff x="7876305" y="2792927"/>
              <a:chExt cx="1386336" cy="1197117"/>
            </a:xfrm>
          </p:grpSpPr>
          <p:sp>
            <p:nvSpPr>
              <p:cNvPr id="18" name="Прямоугольник 61">
                <a:extLst>
                  <a:ext uri="{FF2B5EF4-FFF2-40B4-BE49-F238E27FC236}">
                    <a16:creationId xmlns:a16="http://schemas.microsoft.com/office/drawing/2014/main" id="{A926C0DF-43A8-8A4A-F0BE-03B12D172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4329" y="2792927"/>
                <a:ext cx="308285" cy="1069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1</a:t>
                </a:r>
                <a:endParaRPr lang="ru-RU" sz="33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Прямоугольник 63">
                <a:extLst>
                  <a:ext uri="{FF2B5EF4-FFF2-40B4-BE49-F238E27FC236}">
                    <a16:creationId xmlns:a16="http://schemas.microsoft.com/office/drawing/2014/main" id="{41C04705-4153-5AD5-1415-8C630F548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76305" y="3627124"/>
                <a:ext cx="1386336" cy="362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825" i="1" kern="0" dirty="0">
                    <a:solidFill>
                      <a:prstClr val="black"/>
                    </a:solidFill>
                    <a:cs typeface="Times New Roman" pitchFamily="18" charset="0"/>
                  </a:rPr>
                  <a:t>млрд тенге</a:t>
                </a:r>
              </a:p>
            </p:txBody>
          </p:sp>
        </p:grpSp>
        <p:sp>
          <p:nvSpPr>
            <p:cNvPr id="17" name="Прямоугольник 64">
              <a:extLst>
                <a:ext uri="{FF2B5EF4-FFF2-40B4-BE49-F238E27FC236}">
                  <a16:creationId xmlns:a16="http://schemas.microsoft.com/office/drawing/2014/main" id="{3B024CDA-6AB8-3CEC-380D-E3D54B6D8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915" y="4646107"/>
              <a:ext cx="1520825" cy="36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СУММА КРЕДИТА ДО</a:t>
              </a:r>
              <a:endParaRPr lang="ru-RU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D7DB671-3A45-B50C-18F2-A3CF94C0BE75}"/>
              </a:ext>
            </a:extLst>
          </p:cNvPr>
          <p:cNvSpPr/>
          <p:nvPr/>
        </p:nvSpPr>
        <p:spPr>
          <a:xfrm>
            <a:off x="4559944" y="2300614"/>
            <a:ext cx="810481" cy="312930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**ГАРАНТИИ</a:t>
            </a:r>
          </a:p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ДО</a:t>
            </a:r>
            <a:endParaRPr lang="ru-RU" sz="800" kern="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C53AD7-B7A7-1FB8-D8D0-F87AB7A93551}"/>
              </a:ext>
            </a:extLst>
          </p:cNvPr>
          <p:cNvSpPr txBox="1"/>
          <p:nvPr/>
        </p:nvSpPr>
        <p:spPr>
          <a:xfrm>
            <a:off x="899592" y="2787774"/>
            <a:ext cx="2790408" cy="1512168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latin typeface="Century Gothic" panose="020B0502020202020204" pitchFamily="34" charset="0"/>
                <a:cs typeface="Times New Roman" pitchFamily="18" charset="0"/>
              </a:rPr>
              <a:t>Поддержка субъектов малого, в том числе микропредпринимательства</a:t>
            </a:r>
            <a:endParaRPr lang="kk-KZ" sz="900" b="1" kern="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D5E67BBD-0908-2F36-BE16-A75580F723B4}"/>
              </a:ext>
            </a:extLst>
          </p:cNvPr>
          <p:cNvGrpSpPr/>
          <p:nvPr/>
        </p:nvGrpSpPr>
        <p:grpSpPr>
          <a:xfrm>
            <a:off x="2186930" y="3121467"/>
            <a:ext cx="1370651" cy="731022"/>
            <a:chOff x="1055557" y="4475532"/>
            <a:chExt cx="1520825" cy="1394043"/>
          </a:xfrm>
        </p:grpSpPr>
        <p:grpSp>
          <p:nvGrpSpPr>
            <p:cNvPr id="23" name="Группа 60">
              <a:extLst>
                <a:ext uri="{FF2B5EF4-FFF2-40B4-BE49-F238E27FC236}">
                  <a16:creationId xmlns:a16="http://schemas.microsoft.com/office/drawing/2014/main" id="{A5767F69-40F4-B896-5A84-CBEB302C29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1425" y="4583631"/>
              <a:ext cx="1387170" cy="1285944"/>
              <a:chOff x="7630744" y="2602999"/>
              <a:chExt cx="1386335" cy="1285974"/>
            </a:xfrm>
          </p:grpSpPr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8320985B-651B-5EC5-2EF6-127735460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49544" y="2602999"/>
                <a:ext cx="572375" cy="1232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20</a:t>
                </a:r>
                <a:endParaRPr lang="ru-RU" sz="24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Прямоугольник 63">
                <a:extLst>
                  <a:ext uri="{FF2B5EF4-FFF2-40B4-BE49-F238E27FC236}">
                    <a16:creationId xmlns:a16="http://schemas.microsoft.com/office/drawing/2014/main" id="{F1152445-FEC4-DC7E-4348-77A4548CA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0744" y="3499114"/>
                <a:ext cx="1386335" cy="389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825" i="1" kern="0" dirty="0">
                    <a:solidFill>
                      <a:prstClr val="black"/>
                    </a:solidFill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24" name="Прямоугольник 64">
              <a:extLst>
                <a:ext uri="{FF2B5EF4-FFF2-40B4-BE49-F238E27FC236}">
                  <a16:creationId xmlns:a16="http://schemas.microsoft.com/office/drawing/2014/main" id="{DE76822C-645E-6D74-9175-E39F12F8D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557" y="4475532"/>
              <a:ext cx="1520825" cy="410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СУММА КРЕДИТА ДО</a:t>
              </a:r>
              <a:endParaRPr lang="ru-RU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9A6391C-3044-C820-6DF6-61B5B4D894A8}"/>
              </a:ext>
            </a:extLst>
          </p:cNvPr>
          <p:cNvSpPr/>
          <p:nvPr/>
        </p:nvSpPr>
        <p:spPr>
          <a:xfrm>
            <a:off x="1114664" y="3700882"/>
            <a:ext cx="760657" cy="185973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ГАРАНТИИ</a:t>
            </a:r>
          </a:p>
        </p:txBody>
      </p:sp>
      <p:sp>
        <p:nvSpPr>
          <p:cNvPr id="28" name="Прямоугольник 12">
            <a:extLst>
              <a:ext uri="{FF2B5EF4-FFF2-40B4-BE49-F238E27FC236}">
                <a16:creationId xmlns:a16="http://schemas.microsoft.com/office/drawing/2014/main" id="{4C566749-2D61-60D6-C51C-A3E92DAAC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505" y="3733846"/>
            <a:ext cx="880147" cy="68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400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85</a:t>
            </a:r>
            <a:r>
              <a:rPr lang="ru-RU" sz="2800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%</a:t>
            </a:r>
          </a:p>
        </p:txBody>
      </p:sp>
      <p:pic>
        <p:nvPicPr>
          <p:cNvPr id="29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8FAB5F17-0592-1427-34EB-AF1D664C8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56" y="3192155"/>
            <a:ext cx="641474" cy="62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D0A38D56-677E-60ED-6A04-4ADB2170F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51" y="1686329"/>
            <a:ext cx="646016" cy="5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27B5304-36E8-CE03-0218-0DF0BFE73B49}"/>
              </a:ext>
            </a:extLst>
          </p:cNvPr>
          <p:cNvSpPr txBox="1"/>
          <p:nvPr/>
        </p:nvSpPr>
        <p:spPr>
          <a:xfrm>
            <a:off x="4499992" y="2787774"/>
            <a:ext cx="2929679" cy="1510367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latin typeface="Century Gothic" panose="020B0502020202020204" pitchFamily="34" charset="0"/>
                <a:cs typeface="Times New Roman" pitchFamily="18" charset="0"/>
              </a:rPr>
              <a:t>Гарантирование купонного вознаграждения</a:t>
            </a:r>
            <a:endParaRPr lang="kk-KZ" sz="900" b="1" kern="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2" name="Прямоугольник 12">
            <a:extLst>
              <a:ext uri="{FF2B5EF4-FFF2-40B4-BE49-F238E27FC236}">
                <a16:creationId xmlns:a16="http://schemas.microsoft.com/office/drawing/2014/main" id="{A71522D5-046D-B829-BBE2-6DC7E8FAA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953" y="3733846"/>
            <a:ext cx="922841" cy="68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4000" b="1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50</a:t>
            </a:r>
            <a:r>
              <a:rPr lang="ru-RU" sz="2800" kern="0" dirty="0">
                <a:solidFill>
                  <a:srgbClr val="AFD200"/>
                </a:solidFill>
                <a:latin typeface="Century Gothic" panose="020B0502020202020204" pitchFamily="34" charset="0"/>
                <a:cs typeface="Times New Roman" pitchFamily="18" charset="0"/>
              </a:rPr>
              <a:t>%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E9B368A5-D6C4-96FF-D304-430E2A2EBB1C}"/>
              </a:ext>
            </a:extLst>
          </p:cNvPr>
          <p:cNvGrpSpPr/>
          <p:nvPr/>
        </p:nvGrpSpPr>
        <p:grpSpPr>
          <a:xfrm>
            <a:off x="5820277" y="3049835"/>
            <a:ext cx="1437140" cy="841022"/>
            <a:chOff x="1054487" y="4485813"/>
            <a:chExt cx="1520825" cy="1495148"/>
          </a:xfrm>
        </p:grpSpPr>
        <p:grpSp>
          <p:nvGrpSpPr>
            <p:cNvPr id="34" name="Группа 60">
              <a:extLst>
                <a:ext uri="{FF2B5EF4-FFF2-40B4-BE49-F238E27FC236}">
                  <a16:creationId xmlns:a16="http://schemas.microsoft.com/office/drawing/2014/main" id="{5C750BDF-87FA-C925-1C47-4725A8D5DE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5360" y="4775024"/>
              <a:ext cx="1387170" cy="1205937"/>
              <a:chOff x="7624689" y="2794391"/>
              <a:chExt cx="1386336" cy="1205963"/>
            </a:xfrm>
          </p:grpSpPr>
          <p:sp>
            <p:nvSpPr>
              <p:cNvPr id="36" name="Прямоугольник 61">
                <a:extLst>
                  <a:ext uri="{FF2B5EF4-FFF2-40B4-BE49-F238E27FC236}">
                    <a16:creationId xmlns:a16="http://schemas.microsoft.com/office/drawing/2014/main" id="{D6F6EDC6-45B3-E17E-5605-5DF20FE6C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1383" y="2794391"/>
                <a:ext cx="272947" cy="1149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600" b="1" kern="0" dirty="0">
                    <a:solidFill>
                      <a:srgbClr val="0858B8"/>
                    </a:solidFill>
                    <a:latin typeface="Century Gothic" panose="020B0502020202020204" pitchFamily="34" charset="0"/>
                    <a:cs typeface="Times New Roman" pitchFamily="18" charset="0"/>
                  </a:rPr>
                  <a:t>5</a:t>
                </a:r>
                <a:endParaRPr lang="ru-RU" sz="3300" kern="0" dirty="0">
                  <a:solidFill>
                    <a:srgbClr val="0858B8"/>
                  </a:solidFill>
                  <a:latin typeface="Century Gothic" panose="020B050202020202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Прямоугольник 63">
                <a:extLst>
                  <a:ext uri="{FF2B5EF4-FFF2-40B4-BE49-F238E27FC236}">
                    <a16:creationId xmlns:a16="http://schemas.microsoft.com/office/drawing/2014/main" id="{A0CE8426-BFA0-DC92-A4EF-522748F5B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4689" y="3610494"/>
                <a:ext cx="1386336" cy="389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825" i="1" kern="0" dirty="0">
                    <a:solidFill>
                      <a:prstClr val="black"/>
                    </a:solidFill>
                    <a:cs typeface="Times New Roman" pitchFamily="18" charset="0"/>
                  </a:rPr>
                  <a:t>млрд тенге</a:t>
                </a:r>
              </a:p>
            </p:txBody>
          </p:sp>
        </p:grpSp>
        <p:sp>
          <p:nvSpPr>
            <p:cNvPr id="35" name="Прямоугольник 64">
              <a:extLst>
                <a:ext uri="{FF2B5EF4-FFF2-40B4-BE49-F238E27FC236}">
                  <a16:creationId xmlns:a16="http://schemas.microsoft.com/office/drawing/2014/main" id="{54927936-BCF8-DC27-56C5-4B1D8DAC6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487" y="4485813"/>
              <a:ext cx="152082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800" kern="0" dirty="0">
                  <a:solidFill>
                    <a:prstClr val="black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СТОИМОСТЬ ВЫПУСКА ОБЛИГАЦИЙ ДО</a:t>
              </a: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BC1C6DB4-F3DA-CD73-3D7D-AF41DDDB91E7}"/>
              </a:ext>
            </a:extLst>
          </p:cNvPr>
          <p:cNvSpPr/>
          <p:nvPr/>
        </p:nvSpPr>
        <p:spPr>
          <a:xfrm>
            <a:off x="4577990" y="3702382"/>
            <a:ext cx="786803" cy="312930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ГАРАНТИИ</a:t>
            </a:r>
          </a:p>
          <a:p>
            <a:pPr algn="ctr">
              <a:defRPr/>
            </a:pPr>
            <a:r>
              <a:rPr lang="kk-KZ" sz="800" kern="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ДО</a:t>
            </a:r>
            <a:endParaRPr lang="ru-RU" sz="800" kern="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39" name="Picture 2" descr="C:\Users\YERMEK~1.ABD\AppData\Local\Temp\54a058be9dbb4a81876f19d5ec56855c.png">
            <a:extLst>
              <a:ext uri="{FF2B5EF4-FFF2-40B4-BE49-F238E27FC236}">
                <a16:creationId xmlns:a16="http://schemas.microsoft.com/office/drawing/2014/main" id="{1A6FF3E8-317A-BEA1-D7CD-C15000A02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354" y="3121467"/>
            <a:ext cx="672590" cy="66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14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8424" y="4759694"/>
            <a:ext cx="358952" cy="274320"/>
          </a:xfrm>
        </p:spPr>
        <p:txBody>
          <a:bodyPr/>
          <a:lstStyle/>
          <a:p>
            <a:fld id="{2BFBE491-5EF2-4275-9C8C-803B79656BAF}" type="slidenum">
              <a:rPr lang="ru-RU" smtClean="0"/>
              <a:t>5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70470" y="191308"/>
            <a:ext cx="5816111" cy="68232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latin typeface="Arial Narrow" panose="020B0606020202030204" pitchFamily="34" charset="0"/>
              </a:rPr>
              <a:t>Экономика простых вещей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81238" y="811283"/>
            <a:ext cx="2261125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u="sng" dirty="0">
                <a:solidFill>
                  <a:srgbClr val="00B050"/>
                </a:solidFill>
                <a:latin typeface="Arial Narrow" panose="020B0606020202030204" pitchFamily="34" charset="0"/>
              </a:rPr>
              <a:t>Субсидирование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1238" y="2681448"/>
            <a:ext cx="2261125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u="sng" dirty="0">
                <a:solidFill>
                  <a:srgbClr val="00B050"/>
                </a:solidFill>
                <a:latin typeface="Arial Narrow" panose="020B0606020202030204" pitchFamily="34" charset="0"/>
              </a:rPr>
              <a:t>Гарантирование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198" y="1220713"/>
            <a:ext cx="7670431" cy="1283450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22145" y="1313452"/>
            <a:ext cx="2109873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МАКСИМАЛЬНАЯ СУММА КРЕДИТА*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65093" y="1521584"/>
            <a:ext cx="238369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kern="0" dirty="0">
                <a:solidFill>
                  <a:srgbClr val="0858B8"/>
                </a:solidFill>
                <a:latin typeface="Century Gothic"/>
                <a:cs typeface="Arial" pitchFamily="34" charset="0"/>
              </a:rPr>
              <a:t>Без ограничений</a:t>
            </a:r>
          </a:p>
          <a:p>
            <a:pPr algn="ctr"/>
            <a:endParaRPr lang="ru-RU" sz="2100" b="1" kern="0" dirty="0">
              <a:solidFill>
                <a:srgbClr val="0858B8"/>
              </a:solidFill>
              <a:latin typeface="Century Gothic"/>
              <a:cs typeface="Arial" pitchFamily="34" charset="0"/>
            </a:endParaRPr>
          </a:p>
        </p:txBody>
      </p:sp>
      <p:pic>
        <p:nvPicPr>
          <p:cNvPr id="18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499" y="1596159"/>
            <a:ext cx="473019" cy="47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84" y="1531455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970451" y="1315231"/>
            <a:ext cx="1467069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НОМИНАЛЬНАЯ СТАВКА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25787" y="1540676"/>
            <a:ext cx="2066591" cy="7040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0" dirty="0">
                <a:solidFill>
                  <a:srgbClr val="A5D028"/>
                </a:solidFill>
                <a:latin typeface="Century Gothic"/>
                <a:cs typeface="Arial" pitchFamily="34" charset="0"/>
              </a:rPr>
              <a:t>Базовая ставка </a:t>
            </a:r>
          </a:p>
          <a:p>
            <a:pPr algn="ctr"/>
            <a:r>
              <a:rPr lang="ru-RU" b="1" kern="0" dirty="0">
                <a:solidFill>
                  <a:srgbClr val="A5D028"/>
                </a:solidFill>
                <a:latin typeface="Century Gothic"/>
                <a:cs typeface="Arial" pitchFamily="34" charset="0"/>
              </a:rPr>
              <a:t>НБ РК+4,5%</a:t>
            </a:r>
          </a:p>
          <a:p>
            <a:pPr algn="ctr"/>
            <a:endParaRPr lang="ru-RU" sz="375" i="1" kern="0" dirty="0">
              <a:solidFill>
                <a:prstClr val="black"/>
              </a:solidFill>
              <a:latin typeface="Century Gothic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7864" y="1285738"/>
            <a:ext cx="1468672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МАКСИМАЛЬНЫЙ СРОК</a:t>
            </a:r>
          </a:p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СУБСИДИРОВАНИЯ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46107" y="1459780"/>
            <a:ext cx="1465466" cy="1096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50" b="1" kern="0" dirty="0">
                <a:solidFill>
                  <a:srgbClr val="0858B8"/>
                </a:solidFill>
                <a:latin typeface="Century Gothic"/>
                <a:cs typeface="Arial" pitchFamily="34" charset="0"/>
              </a:rPr>
              <a:t>5</a:t>
            </a:r>
          </a:p>
          <a:p>
            <a:pPr algn="ctr"/>
            <a:r>
              <a:rPr lang="ru-RU" sz="825" i="1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лет</a:t>
            </a:r>
          </a:p>
          <a:p>
            <a:pPr algn="ctr"/>
            <a:r>
              <a:rPr lang="ru-RU" sz="825" i="1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до 5 лет на инвест цели </a:t>
            </a:r>
          </a:p>
          <a:p>
            <a:pPr algn="ctr"/>
            <a:r>
              <a:rPr lang="ru-RU" sz="825" i="1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до 3 лет на ПОС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069766" y="2277677"/>
            <a:ext cx="788357" cy="185973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825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СУБСИДИИ </a:t>
            </a:r>
            <a:endParaRPr lang="ru-RU" sz="825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25" name="Прямоугольник 12"/>
          <p:cNvSpPr>
            <a:spLocks noChangeArrowheads="1"/>
          </p:cNvSpPr>
          <p:nvPr/>
        </p:nvSpPr>
        <p:spPr bwMode="auto">
          <a:xfrm>
            <a:off x="3789382" y="2093263"/>
            <a:ext cx="1739399" cy="4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222" rIns="0" bIns="29222">
            <a:spAutoFit/>
          </a:bodyPr>
          <a:lstStyle/>
          <a:p>
            <a:pPr algn="ctr"/>
            <a:r>
              <a:rPr lang="ru-RU" sz="825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13,25% субсидирует государство, а разницу оплачивает предприниматель.</a:t>
            </a:r>
            <a:endParaRPr lang="ru-RU" sz="675" kern="0" dirty="0">
              <a:solidFill>
                <a:srgbClr val="AFD200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198" y="3128246"/>
            <a:ext cx="7670431" cy="1199118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r>
              <a:rPr lang="kk-KZ" sz="90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67487" y="3284812"/>
            <a:ext cx="290175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МАКСИМАЛЬНАЯ СУММА КРЕДИТА/ФИН. ЛИЗИНГА</a:t>
            </a:r>
          </a:p>
        </p:txBody>
      </p:sp>
      <p:pic>
        <p:nvPicPr>
          <p:cNvPr id="39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499" y="3368442"/>
            <a:ext cx="473019" cy="47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84" y="3438988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3775139" y="3270339"/>
            <a:ext cx="1015022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ГАРАНТИИ ДО**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676554" y="3394022"/>
            <a:ext cx="1212191" cy="842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50" b="1" kern="0" dirty="0">
                <a:solidFill>
                  <a:srgbClr val="A5D028"/>
                </a:solidFill>
                <a:latin typeface="Century Gothic"/>
                <a:cs typeface="Arial" pitchFamily="34" charset="0"/>
              </a:rPr>
              <a:t>50%</a:t>
            </a:r>
          </a:p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От суммы кредита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147864" y="3211078"/>
            <a:ext cx="1468672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МАКСИМАЛЬНЫЙ СРОК</a:t>
            </a:r>
          </a:p>
          <a:p>
            <a:pPr algn="ctr"/>
            <a:r>
              <a:rPr lang="ru-RU" sz="825" kern="0" dirty="0">
                <a:solidFill>
                  <a:prstClr val="black"/>
                </a:solidFill>
                <a:latin typeface="Century Gothic"/>
                <a:cs typeface="Arial" pitchFamily="34" charset="0"/>
              </a:rPr>
              <a:t>ГАРАНТИРОВАНИЯ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760153" y="3448814"/>
            <a:ext cx="226055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100" b="1" kern="0" dirty="0">
                <a:solidFill>
                  <a:srgbClr val="0858B8"/>
                </a:solidFill>
                <a:latin typeface="Century Gothic"/>
                <a:cs typeface="Arial" pitchFamily="34" charset="0"/>
              </a:rPr>
              <a:t>Не более </a:t>
            </a:r>
          </a:p>
          <a:p>
            <a:pPr algn="ctr"/>
            <a:r>
              <a:rPr lang="ru-RU" sz="2100" b="1" kern="0" dirty="0">
                <a:solidFill>
                  <a:srgbClr val="0858B8"/>
                </a:solidFill>
                <a:latin typeface="Century Gothic"/>
                <a:cs typeface="Arial" pitchFamily="34" charset="0"/>
              </a:rPr>
              <a:t>срока кредита</a:t>
            </a: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2003439" y="3433983"/>
            <a:ext cx="29014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/>
          <a:p>
            <a:pPr algn="ctr"/>
            <a:r>
              <a:rPr lang="ru-RU" sz="4050" b="1" kern="0" dirty="0">
                <a:solidFill>
                  <a:srgbClr val="0858B8"/>
                </a:solidFill>
                <a:latin typeface="Century Gothic"/>
                <a:cs typeface="Times New Roman" pitchFamily="18" charset="0"/>
              </a:rPr>
              <a:t>1</a:t>
            </a:r>
            <a:endParaRPr lang="ru-RU" sz="3000" kern="0" dirty="0">
              <a:solidFill>
                <a:srgbClr val="0858B8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46" name="Прямоугольник 63"/>
          <p:cNvSpPr>
            <a:spLocks noChangeArrowheads="1"/>
          </p:cNvSpPr>
          <p:nvPr/>
        </p:nvSpPr>
        <p:spPr bwMode="auto">
          <a:xfrm>
            <a:off x="1668338" y="3987433"/>
            <a:ext cx="960347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ru-RU" sz="825" i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млрд тенге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4759694"/>
            <a:ext cx="3272426" cy="395710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*-на пополнение оборотных средств сумма кредита не более 5 млрд тенге</a:t>
            </a:r>
          </a:p>
          <a:p>
            <a:pPr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**- максимальный размер гарантии по финансовому лизингу до 70%</a:t>
            </a:r>
          </a:p>
          <a:p>
            <a:pPr>
              <a:defRPr/>
            </a:pPr>
            <a:endParaRPr lang="ru-RU" sz="788" i="1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70470" y="191308"/>
            <a:ext cx="5816111" cy="68232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b="1" dirty="0">
                <a:latin typeface="Arial Narrow" panose="020B0606020202030204" pitchFamily="34" charset="0"/>
              </a:rPr>
              <a:t>Льготное финансирование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376" y="1027418"/>
            <a:ext cx="2425329" cy="1592937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Для МСБ обрабатывающей </a:t>
            </a:r>
          </a:p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промышленности (НФ)</a:t>
            </a: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r>
              <a:rPr lang="kk-KZ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6" name="Прямоугольник 12"/>
          <p:cNvSpPr>
            <a:spLocks noChangeArrowheads="1"/>
          </p:cNvSpPr>
          <p:nvPr/>
        </p:nvSpPr>
        <p:spPr bwMode="auto">
          <a:xfrm>
            <a:off x="1760990" y="2029303"/>
            <a:ext cx="83195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33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6,0</a:t>
            </a:r>
            <a:r>
              <a:rPr lang="ru-RU" sz="2400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%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663976" y="1442197"/>
            <a:ext cx="1094194" cy="644810"/>
            <a:chOff x="993976" y="4682182"/>
            <a:chExt cx="1580503" cy="1146329"/>
          </a:xfrm>
        </p:grpSpPr>
        <p:grpSp>
          <p:nvGrpSpPr>
            <p:cNvPr id="8" name="Группа 60"/>
            <p:cNvGrpSpPr>
              <a:grpSpLocks/>
            </p:cNvGrpSpPr>
            <p:nvPr/>
          </p:nvGrpSpPr>
          <p:grpSpPr bwMode="auto">
            <a:xfrm>
              <a:off x="993976" y="4761553"/>
              <a:ext cx="1542091" cy="1066958"/>
              <a:chOff x="7553343" y="2780928"/>
              <a:chExt cx="1541163" cy="1066984"/>
            </a:xfrm>
          </p:grpSpPr>
          <p:sp>
            <p:nvSpPr>
              <p:cNvPr id="10" name="Прямоугольник 61"/>
              <p:cNvSpPr>
                <a:spLocks noChangeArrowheads="1"/>
              </p:cNvSpPr>
              <p:nvPr/>
            </p:nvSpPr>
            <p:spPr bwMode="auto">
              <a:xfrm>
                <a:off x="7553343" y="2780928"/>
                <a:ext cx="1541163" cy="1066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30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3 600</a:t>
                </a:r>
                <a:endParaRPr lang="ru-RU" sz="2400" kern="0" dirty="0">
                  <a:solidFill>
                    <a:srgbClr val="0858B8"/>
                  </a:solidFill>
                  <a:latin typeface="Century Gothic"/>
                  <a:cs typeface="Times New Roman" pitchFamily="18" charset="0"/>
                </a:endParaRPr>
              </a:p>
            </p:txBody>
          </p:sp>
          <p:sp>
            <p:nvSpPr>
              <p:cNvPr id="11" name="Прямоугольник 63"/>
              <p:cNvSpPr>
                <a:spLocks noChangeArrowheads="1"/>
              </p:cNvSpPr>
              <p:nvPr/>
            </p:nvSpPr>
            <p:spPr bwMode="auto">
              <a:xfrm>
                <a:off x="7583937" y="3461826"/>
                <a:ext cx="1386335" cy="36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9" name="Прямоугольник 64"/>
            <p:cNvSpPr>
              <a:spLocks noChangeArrowheads="1"/>
            </p:cNvSpPr>
            <p:nvPr/>
          </p:nvSpPr>
          <p:spPr bwMode="auto">
            <a:xfrm>
              <a:off x="1053654" y="4682182"/>
              <a:ext cx="15208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750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rPr>
                <a:t>СУММА КРЕДИТА ДО</a:t>
              </a:r>
              <a:endParaRPr lang="ru-RU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21001" y="2186130"/>
            <a:ext cx="695220" cy="180266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788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СТАВКА</a:t>
            </a:r>
            <a:endParaRPr lang="ru-RU" sz="788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5231" y="1027418"/>
            <a:ext cx="2436632" cy="1592937"/>
          </a:xfrm>
          <a:prstGeom prst="rect">
            <a:avLst/>
          </a:prstGeom>
          <a:noFill/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*Для МСБ  (Даму-Регионы)</a:t>
            </a: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r>
              <a:rPr lang="kk-KZ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14" name="Прямоугольник 12"/>
          <p:cNvSpPr>
            <a:spLocks noChangeArrowheads="1"/>
          </p:cNvSpPr>
          <p:nvPr/>
        </p:nvSpPr>
        <p:spPr bwMode="auto">
          <a:xfrm>
            <a:off x="4282356" y="2054458"/>
            <a:ext cx="106920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33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14,5</a:t>
            </a:r>
            <a:r>
              <a:rPr lang="ru-RU" sz="2400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%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336784" y="1471216"/>
            <a:ext cx="1073004" cy="644810"/>
            <a:chOff x="1024584" y="4682182"/>
            <a:chExt cx="1549895" cy="1146329"/>
          </a:xfrm>
        </p:grpSpPr>
        <p:grpSp>
          <p:nvGrpSpPr>
            <p:cNvPr id="16" name="Группа 60"/>
            <p:cNvGrpSpPr>
              <a:grpSpLocks/>
            </p:cNvGrpSpPr>
            <p:nvPr/>
          </p:nvGrpSpPr>
          <p:grpSpPr bwMode="auto">
            <a:xfrm>
              <a:off x="1024584" y="4761553"/>
              <a:ext cx="1387169" cy="1066958"/>
              <a:chOff x="7583937" y="2780928"/>
              <a:chExt cx="1386335" cy="1066984"/>
            </a:xfrm>
          </p:grpSpPr>
          <p:sp>
            <p:nvSpPr>
              <p:cNvPr id="18" name="Прямоугольник 61"/>
              <p:cNvSpPr>
                <a:spLocks noChangeArrowheads="1"/>
              </p:cNvSpPr>
              <p:nvPr/>
            </p:nvSpPr>
            <p:spPr bwMode="auto">
              <a:xfrm>
                <a:off x="7810209" y="2780928"/>
                <a:ext cx="1027440" cy="1066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30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750</a:t>
                </a:r>
                <a:endParaRPr lang="ru-RU" sz="2400" kern="0" dirty="0">
                  <a:solidFill>
                    <a:srgbClr val="0858B8"/>
                  </a:solidFill>
                  <a:latin typeface="Century Gothic"/>
                  <a:cs typeface="Times New Roman" pitchFamily="18" charset="0"/>
                </a:endParaRPr>
              </a:p>
            </p:txBody>
          </p:sp>
          <p:sp>
            <p:nvSpPr>
              <p:cNvPr id="19" name="Прямоугольник 63"/>
              <p:cNvSpPr>
                <a:spLocks noChangeArrowheads="1"/>
              </p:cNvSpPr>
              <p:nvPr/>
            </p:nvSpPr>
            <p:spPr bwMode="auto">
              <a:xfrm>
                <a:off x="7583937" y="3461826"/>
                <a:ext cx="1386335" cy="36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17" name="Прямоугольник 64"/>
            <p:cNvSpPr>
              <a:spLocks noChangeArrowheads="1"/>
            </p:cNvSpPr>
            <p:nvPr/>
          </p:nvSpPr>
          <p:spPr bwMode="auto">
            <a:xfrm>
              <a:off x="1053653" y="4682182"/>
              <a:ext cx="15208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750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rPr>
                <a:t>СУММА КРЕДИТА ДО</a:t>
              </a:r>
              <a:endParaRPr lang="ru-RU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822865" y="1027418"/>
            <a:ext cx="2440093" cy="1592937"/>
          </a:xfrm>
          <a:prstGeom prst="rect">
            <a:avLst/>
          </a:prstGeom>
          <a:solidFill>
            <a:sysClr val="window" lastClr="FFFFFF">
              <a:alpha val="80000"/>
            </a:sysClr>
          </a:solidFill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 defTabSz="685800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Для МСБ в регионах (ТРП)</a:t>
            </a:r>
          </a:p>
          <a:p>
            <a:pPr algn="ctr" defTabSz="685800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(через БВУ и МФО)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r>
              <a:rPr lang="kk-KZ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21" name="Прямоугольник 12"/>
          <p:cNvSpPr>
            <a:spLocks noChangeArrowheads="1"/>
          </p:cNvSpPr>
          <p:nvPr/>
        </p:nvSpPr>
        <p:spPr bwMode="auto">
          <a:xfrm>
            <a:off x="7027815" y="2091029"/>
            <a:ext cx="112332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3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7,0</a:t>
            </a:r>
            <a:r>
              <a:rPr lang="ru-RU" sz="24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%</a:t>
            </a:r>
            <a:endParaRPr lang="ru-RU" sz="2400" kern="0" dirty="0">
              <a:solidFill>
                <a:srgbClr val="AFD200"/>
              </a:solidFill>
              <a:latin typeface="Century Gothic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7042911" y="1486004"/>
            <a:ext cx="1073004" cy="644810"/>
            <a:chOff x="1024584" y="4682182"/>
            <a:chExt cx="1549895" cy="1146329"/>
          </a:xfrm>
        </p:grpSpPr>
        <p:grpSp>
          <p:nvGrpSpPr>
            <p:cNvPr id="23" name="Группа 22"/>
            <p:cNvGrpSpPr>
              <a:grpSpLocks/>
            </p:cNvGrpSpPr>
            <p:nvPr/>
          </p:nvGrpSpPr>
          <p:grpSpPr bwMode="auto">
            <a:xfrm>
              <a:off x="1024584" y="4761554"/>
              <a:ext cx="1387169" cy="1066957"/>
              <a:chOff x="7583937" y="2780928"/>
              <a:chExt cx="1386335" cy="1066983"/>
            </a:xfrm>
          </p:grpSpPr>
          <p:sp>
            <p:nvSpPr>
              <p:cNvPr id="25" name="Прямоугольник 61"/>
              <p:cNvSpPr>
                <a:spLocks noChangeArrowheads="1"/>
              </p:cNvSpPr>
              <p:nvPr/>
            </p:nvSpPr>
            <p:spPr bwMode="auto">
              <a:xfrm>
                <a:off x="7810207" y="2780928"/>
                <a:ext cx="1027440" cy="1066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30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180</a:t>
                </a:r>
                <a:endParaRPr lang="ru-RU" sz="2400" kern="0" dirty="0">
                  <a:solidFill>
                    <a:srgbClr val="0858B8"/>
                  </a:solidFill>
                  <a:latin typeface="Century Gothic"/>
                  <a:cs typeface="Times New Roman" pitchFamily="18" charset="0"/>
                </a:endParaRPr>
              </a:p>
            </p:txBody>
          </p:sp>
          <p:sp>
            <p:nvSpPr>
              <p:cNvPr id="26" name="Прямоугольник 25"/>
              <p:cNvSpPr>
                <a:spLocks noChangeArrowheads="1"/>
              </p:cNvSpPr>
              <p:nvPr/>
            </p:nvSpPr>
            <p:spPr bwMode="auto">
              <a:xfrm>
                <a:off x="7583937" y="3461829"/>
                <a:ext cx="1386335" cy="369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24" name="Прямоугольник 64"/>
            <p:cNvSpPr>
              <a:spLocks noChangeArrowheads="1"/>
            </p:cNvSpPr>
            <p:nvPr/>
          </p:nvSpPr>
          <p:spPr bwMode="auto">
            <a:xfrm>
              <a:off x="1053653" y="4682182"/>
              <a:ext cx="15208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750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rPr>
                <a:t>СУММА КРЕДИТА ДО</a:t>
              </a:r>
              <a:endParaRPr lang="ru-RU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3398399" y="2186130"/>
            <a:ext cx="695220" cy="180266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788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СТАВКА ДО</a:t>
            </a:r>
            <a:endParaRPr lang="ru-RU" sz="788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93782" y="2186130"/>
            <a:ext cx="695220" cy="180266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788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СТАВКА ДО</a:t>
            </a:r>
            <a:endParaRPr lang="ru-RU" sz="788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pic>
        <p:nvPicPr>
          <p:cNvPr id="29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71" y="1486847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49" y="1486846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262" y="1486845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56376" y="2815938"/>
            <a:ext cx="2425329" cy="1640094"/>
          </a:xfrm>
          <a:prstGeom prst="rect">
            <a:avLst/>
          </a:prstGeom>
          <a:solidFill>
            <a:sysClr val="window" lastClr="FFFFFF">
              <a:alpha val="80000"/>
            </a:sysClr>
          </a:solidFill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 defTabSz="685800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Для ММБ всех отраслей в рамках </a:t>
            </a:r>
          </a:p>
          <a:p>
            <a:pPr algn="ctr" defTabSz="685800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Даму-Микро (через МФО)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r>
              <a:rPr lang="kk-KZ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33" name="Прямоугольник 12"/>
          <p:cNvSpPr>
            <a:spLocks noChangeArrowheads="1"/>
          </p:cNvSpPr>
          <p:nvPr/>
        </p:nvSpPr>
        <p:spPr bwMode="auto">
          <a:xfrm>
            <a:off x="1650641" y="3711461"/>
            <a:ext cx="102119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3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25</a:t>
            </a:r>
            <a:r>
              <a:rPr lang="ru-RU" sz="24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%</a:t>
            </a:r>
            <a:endParaRPr lang="ru-RU" sz="2400" kern="0" dirty="0">
              <a:solidFill>
                <a:srgbClr val="AFD200"/>
              </a:solidFill>
              <a:latin typeface="Century Gothic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621365" y="3150367"/>
            <a:ext cx="1094193" cy="675736"/>
            <a:chOff x="993978" y="4682182"/>
            <a:chExt cx="1580501" cy="1201308"/>
          </a:xfrm>
        </p:grpSpPr>
        <p:grpSp>
          <p:nvGrpSpPr>
            <p:cNvPr id="35" name="Группа 34"/>
            <p:cNvGrpSpPr>
              <a:grpSpLocks/>
            </p:cNvGrpSpPr>
            <p:nvPr/>
          </p:nvGrpSpPr>
          <p:grpSpPr bwMode="auto">
            <a:xfrm>
              <a:off x="993978" y="4761554"/>
              <a:ext cx="1542091" cy="1121936"/>
              <a:chOff x="7553345" y="2780928"/>
              <a:chExt cx="1541163" cy="1121963"/>
            </a:xfrm>
          </p:grpSpPr>
          <p:sp>
            <p:nvSpPr>
              <p:cNvPr id="37" name="Прямоугольник 61"/>
              <p:cNvSpPr>
                <a:spLocks noChangeArrowheads="1"/>
              </p:cNvSpPr>
              <p:nvPr/>
            </p:nvSpPr>
            <p:spPr bwMode="auto">
              <a:xfrm>
                <a:off x="7553345" y="2780928"/>
                <a:ext cx="1541163" cy="1066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en-US" sz="330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8</a:t>
                </a:r>
                <a:r>
                  <a:rPr lang="ru-RU" sz="330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 000</a:t>
                </a:r>
                <a:endParaRPr lang="ru-RU" sz="2400" kern="0" dirty="0">
                  <a:solidFill>
                    <a:srgbClr val="0858B8"/>
                  </a:solidFill>
                  <a:latin typeface="Century Gothic"/>
                  <a:cs typeface="Times New Roman" pitchFamily="18" charset="0"/>
                </a:endParaRPr>
              </a:p>
            </p:txBody>
          </p:sp>
          <p:sp>
            <p:nvSpPr>
              <p:cNvPr id="38" name="Прямоугольник 37"/>
              <p:cNvSpPr>
                <a:spLocks noChangeArrowheads="1"/>
              </p:cNvSpPr>
              <p:nvPr/>
            </p:nvSpPr>
            <p:spPr bwMode="auto">
              <a:xfrm>
                <a:off x="7593697" y="3533551"/>
                <a:ext cx="1386335" cy="36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МРП</a:t>
                </a:r>
              </a:p>
            </p:txBody>
          </p:sp>
        </p:grpSp>
        <p:sp>
          <p:nvSpPr>
            <p:cNvPr id="36" name="Прямоугольник 64"/>
            <p:cNvSpPr>
              <a:spLocks noChangeArrowheads="1"/>
            </p:cNvSpPr>
            <p:nvPr/>
          </p:nvSpPr>
          <p:spPr bwMode="auto">
            <a:xfrm>
              <a:off x="1053654" y="4682182"/>
              <a:ext cx="15208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750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rPr>
                <a:t>СУММА КРЕДИТА ДО</a:t>
              </a:r>
              <a:endParaRPr lang="ru-RU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734171" y="3864073"/>
            <a:ext cx="695220" cy="180266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788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СТАВКА ДО</a:t>
            </a:r>
            <a:endParaRPr lang="ru-RU" sz="788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72768" y="2815938"/>
            <a:ext cx="2429095" cy="1640094"/>
          </a:xfrm>
          <a:prstGeom prst="rect">
            <a:avLst/>
          </a:prstGeom>
          <a:solidFill>
            <a:sysClr val="window" lastClr="FFFFFF">
              <a:alpha val="80000"/>
            </a:sysClr>
          </a:solidFill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 defTabSz="685800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*Для МСБ всех отраслей  в рамках </a:t>
            </a:r>
          </a:p>
          <a:p>
            <a:pPr algn="ctr" defTabSz="685800">
              <a:defRPr/>
            </a:pPr>
            <a:r>
              <a:rPr lang="ru-RU" sz="900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Даму-Лизинг (через ЛК)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r>
              <a:rPr lang="kk-KZ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42" name="Прямоугольник 12"/>
          <p:cNvSpPr>
            <a:spLocks noChangeArrowheads="1"/>
          </p:cNvSpPr>
          <p:nvPr/>
        </p:nvSpPr>
        <p:spPr bwMode="auto">
          <a:xfrm>
            <a:off x="4327366" y="3742445"/>
            <a:ext cx="111196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3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16</a:t>
            </a:r>
            <a:r>
              <a:rPr lang="ru-RU" sz="240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%</a:t>
            </a:r>
            <a:endParaRPr lang="ru-RU" sz="2400" kern="0" dirty="0">
              <a:solidFill>
                <a:srgbClr val="AFD200"/>
              </a:solidFill>
              <a:latin typeface="Century Gothic"/>
              <a:cs typeface="Times New Roman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4350555" y="3110691"/>
            <a:ext cx="1071234" cy="680320"/>
            <a:chOff x="1027141" y="4682182"/>
            <a:chExt cx="1547338" cy="1209458"/>
          </a:xfrm>
        </p:grpSpPr>
        <p:grpSp>
          <p:nvGrpSpPr>
            <p:cNvPr id="44" name="Группа 43"/>
            <p:cNvGrpSpPr>
              <a:grpSpLocks/>
            </p:cNvGrpSpPr>
            <p:nvPr/>
          </p:nvGrpSpPr>
          <p:grpSpPr bwMode="auto">
            <a:xfrm>
              <a:off x="1027141" y="4761552"/>
              <a:ext cx="1387170" cy="1130088"/>
              <a:chOff x="7586486" y="2780928"/>
              <a:chExt cx="1386335" cy="1130116"/>
            </a:xfrm>
          </p:grpSpPr>
          <p:sp>
            <p:nvSpPr>
              <p:cNvPr id="46" name="Прямоугольник 61"/>
              <p:cNvSpPr>
                <a:spLocks noChangeArrowheads="1"/>
              </p:cNvSpPr>
              <p:nvPr/>
            </p:nvSpPr>
            <p:spPr bwMode="auto">
              <a:xfrm>
                <a:off x="7724587" y="2780928"/>
                <a:ext cx="1198683" cy="1066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/>
              <a:p>
                <a:pPr algn="ctr"/>
                <a:r>
                  <a:rPr lang="ru-RU" sz="330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500 </a:t>
                </a:r>
                <a:endParaRPr lang="ru-RU" sz="2400" kern="0" dirty="0">
                  <a:solidFill>
                    <a:srgbClr val="0858B8"/>
                  </a:solidFill>
                  <a:latin typeface="Century Gothic"/>
                  <a:cs typeface="Times New Roman" pitchFamily="18" charset="0"/>
                </a:endParaRPr>
              </a:p>
            </p:txBody>
          </p:sp>
          <p:sp>
            <p:nvSpPr>
              <p:cNvPr id="47" name="Прямоугольник 46"/>
              <p:cNvSpPr>
                <a:spLocks noChangeArrowheads="1"/>
              </p:cNvSpPr>
              <p:nvPr/>
            </p:nvSpPr>
            <p:spPr bwMode="auto">
              <a:xfrm>
                <a:off x="7586486" y="3541704"/>
                <a:ext cx="1386335" cy="369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ru-RU" sz="750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млн тенге</a:t>
                </a:r>
              </a:p>
            </p:txBody>
          </p:sp>
        </p:grpSp>
        <p:sp>
          <p:nvSpPr>
            <p:cNvPr id="45" name="Прямоугольник 64"/>
            <p:cNvSpPr>
              <a:spLocks noChangeArrowheads="1"/>
            </p:cNvSpPr>
            <p:nvPr/>
          </p:nvSpPr>
          <p:spPr bwMode="auto">
            <a:xfrm>
              <a:off x="1053654" y="4682182"/>
              <a:ext cx="15208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750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rPr>
                <a:t>СУММА КРЕДИТА ДО</a:t>
              </a:r>
              <a:endParaRPr lang="ru-RU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3394630" y="3864073"/>
            <a:ext cx="695220" cy="180266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788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СТАВКА ОТ</a:t>
            </a:r>
            <a:endParaRPr lang="ru-RU" sz="788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pic>
        <p:nvPicPr>
          <p:cNvPr id="49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509" y="3165998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5822865" y="2811828"/>
            <a:ext cx="2440094" cy="1645872"/>
          </a:xfrm>
          <a:prstGeom prst="rect">
            <a:avLst/>
          </a:prstGeom>
          <a:solidFill>
            <a:sysClr val="window" lastClr="FFFFFF">
              <a:alpha val="80000"/>
            </a:sysClr>
          </a:solidFill>
          <a:ln>
            <a:solidFill>
              <a:srgbClr val="79AE47"/>
            </a:solidFill>
            <a:prstDash val="sysDot"/>
          </a:ln>
        </p:spPr>
        <p:txBody>
          <a:bodyPr lIns="0" tIns="29222" rIns="0" bIns="29222">
            <a:noAutofit/>
          </a:bodyPr>
          <a:lstStyle/>
          <a:p>
            <a:pPr algn="ctr" defTabSz="685800">
              <a:defRPr/>
            </a:pPr>
            <a:r>
              <a:rPr lang="ru-RU" sz="825" b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Для МСБ всех отраслей в рамках Даму-Факторинг  (через БВУ, МФО и ЛК)</a:t>
            </a:r>
            <a:endParaRPr lang="kk-KZ" sz="90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r>
              <a:rPr lang="ru-RU" sz="750" b="1" kern="0" dirty="0">
                <a:solidFill>
                  <a:srgbClr val="0858B8"/>
                </a:solidFill>
                <a:latin typeface="Century Gothic"/>
                <a:cs typeface="Times New Roman" pitchFamily="18" charset="0"/>
              </a:rPr>
              <a:t>                                         </a:t>
            </a: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r>
              <a:rPr lang="kk-KZ" sz="750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	</a:t>
            </a: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  <a:p>
            <a:pPr defTabSz="685800">
              <a:defRPr/>
            </a:pPr>
            <a:endParaRPr lang="kk-KZ" sz="750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sp>
        <p:nvSpPr>
          <p:cNvPr id="51" name="Прямоугольник 12"/>
          <p:cNvSpPr>
            <a:spLocks noChangeArrowheads="1"/>
          </p:cNvSpPr>
          <p:nvPr/>
        </p:nvSpPr>
        <p:spPr bwMode="auto">
          <a:xfrm>
            <a:off x="6742664" y="3710282"/>
            <a:ext cx="146710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18%</a:t>
            </a:r>
            <a:r>
              <a:rPr lang="ru-RU" sz="135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 </a:t>
            </a:r>
            <a:r>
              <a:rPr lang="ru-RU" sz="825" i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- для БВУ</a:t>
            </a:r>
          </a:p>
          <a:p>
            <a:pPr algn="ctr"/>
            <a:r>
              <a:rPr lang="ru-RU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27,5%</a:t>
            </a:r>
            <a:r>
              <a:rPr lang="ru-RU" sz="1350" b="1" kern="0" dirty="0">
                <a:solidFill>
                  <a:srgbClr val="AFD200"/>
                </a:solidFill>
                <a:latin typeface="Century Gothic"/>
                <a:cs typeface="Times New Roman" pitchFamily="18" charset="0"/>
              </a:rPr>
              <a:t> </a:t>
            </a:r>
            <a:r>
              <a:rPr lang="ru-RU" sz="825" i="1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- для МФО, ЛК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6668598" y="3109513"/>
            <a:ext cx="1571841" cy="623849"/>
            <a:chOff x="662394" y="4682178"/>
            <a:chExt cx="1961425" cy="1109066"/>
          </a:xfrm>
        </p:grpSpPr>
        <p:grpSp>
          <p:nvGrpSpPr>
            <p:cNvPr id="53" name="Группа 52"/>
            <p:cNvGrpSpPr>
              <a:grpSpLocks/>
            </p:cNvGrpSpPr>
            <p:nvPr/>
          </p:nvGrpSpPr>
          <p:grpSpPr bwMode="auto">
            <a:xfrm>
              <a:off x="662394" y="4868638"/>
              <a:ext cx="1961425" cy="922606"/>
              <a:chOff x="7221973" y="2888013"/>
              <a:chExt cx="1960249" cy="922628"/>
            </a:xfrm>
          </p:grpSpPr>
          <p:sp>
            <p:nvSpPr>
              <p:cNvPr id="55" name="Прямоугольник 61"/>
              <p:cNvSpPr>
                <a:spLocks noChangeArrowheads="1"/>
              </p:cNvSpPr>
              <p:nvPr/>
            </p:nvSpPr>
            <p:spPr bwMode="auto">
              <a:xfrm>
                <a:off x="7221973" y="2888013"/>
                <a:ext cx="1960249" cy="902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ru-RU" sz="135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500 </a:t>
                </a:r>
                <a:r>
                  <a:rPr lang="ru-RU" sz="675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млн тенге – для БВУ, ЛК</a:t>
                </a:r>
              </a:p>
              <a:p>
                <a:pPr algn="ctr"/>
                <a:r>
                  <a:rPr lang="ru-RU" sz="135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20 000</a:t>
                </a:r>
                <a:r>
                  <a:rPr lang="ru-RU" sz="750" b="1" kern="0" dirty="0">
                    <a:solidFill>
                      <a:srgbClr val="0858B8"/>
                    </a:solidFill>
                    <a:latin typeface="Century Gothic"/>
                    <a:cs typeface="Times New Roman" pitchFamily="18" charset="0"/>
                  </a:rPr>
                  <a:t> </a:t>
                </a:r>
                <a:r>
                  <a:rPr lang="ru-RU" sz="600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МРП</a:t>
                </a:r>
                <a:r>
                  <a:rPr lang="ru-RU" sz="675" i="1" kern="0" dirty="0">
                    <a:solidFill>
                      <a:prstClr val="black"/>
                    </a:solidFill>
                    <a:latin typeface="Century Gothic"/>
                    <a:cs typeface="Times New Roman" pitchFamily="18" charset="0"/>
                  </a:rPr>
                  <a:t> – для МФО</a:t>
                </a:r>
              </a:p>
            </p:txBody>
          </p:sp>
          <p:sp>
            <p:nvSpPr>
              <p:cNvPr id="56" name="Прямоугольник 55"/>
              <p:cNvSpPr>
                <a:spLocks noChangeArrowheads="1"/>
              </p:cNvSpPr>
              <p:nvPr/>
            </p:nvSpPr>
            <p:spPr bwMode="auto">
              <a:xfrm>
                <a:off x="7583937" y="3461818"/>
                <a:ext cx="1386336" cy="348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endParaRPr lang="ru-RU" sz="675" i="1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endParaRPr>
              </a:p>
            </p:txBody>
          </p:sp>
        </p:grpSp>
        <p:sp>
          <p:nvSpPr>
            <p:cNvPr id="54" name="Прямоугольник 64"/>
            <p:cNvSpPr>
              <a:spLocks noChangeArrowheads="1"/>
            </p:cNvSpPr>
            <p:nvPr/>
          </p:nvSpPr>
          <p:spPr bwMode="auto">
            <a:xfrm>
              <a:off x="1053654" y="4682178"/>
              <a:ext cx="1520825" cy="348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/>
            <a:p>
              <a:pPr algn="ctr"/>
              <a:r>
                <a:rPr lang="kk-KZ" sz="675" kern="0" dirty="0">
                  <a:solidFill>
                    <a:prstClr val="black"/>
                  </a:solidFill>
                  <a:latin typeface="Century Gothic"/>
                  <a:cs typeface="Times New Roman" pitchFamily="18" charset="0"/>
                </a:rPr>
                <a:t>СУММА ЛИМИТА ДО</a:t>
              </a:r>
              <a:endParaRPr lang="ru-RU" sz="675" kern="0" dirty="0">
                <a:solidFill>
                  <a:prstClr val="black"/>
                </a:solidFill>
                <a:latin typeface="Century Gothic"/>
                <a:cs typeface="Times New Roman" pitchFamily="18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6101261" y="3864073"/>
            <a:ext cx="695220" cy="180266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/>
          <a:p>
            <a:pPr algn="ctr">
              <a:defRPr/>
            </a:pPr>
            <a:r>
              <a:rPr lang="kk-KZ" sz="788" kern="0" dirty="0">
                <a:solidFill>
                  <a:prstClr val="black"/>
                </a:solidFill>
                <a:latin typeface="Century Gothic"/>
                <a:cs typeface="Times New Roman" pitchFamily="18" charset="0"/>
              </a:rPr>
              <a:t>СТАВКА ДО</a:t>
            </a:r>
            <a:endParaRPr lang="ru-RU" sz="788" kern="0" dirty="0">
              <a:solidFill>
                <a:prstClr val="black"/>
              </a:solidFill>
              <a:latin typeface="Century Gothic"/>
              <a:cs typeface="Times New Roman" pitchFamily="18" charset="0"/>
            </a:endParaRPr>
          </a:p>
        </p:txBody>
      </p:sp>
      <p:pic>
        <p:nvPicPr>
          <p:cNvPr id="68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71" y="3170229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YERMEK~1.ABD\AppData\Local\Temp\54a058be9dbb4a81876f19d5ec56855c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584D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756" y="3165998"/>
            <a:ext cx="641402" cy="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Прямоугольник 69"/>
          <p:cNvSpPr/>
          <p:nvPr/>
        </p:nvSpPr>
        <p:spPr>
          <a:xfrm>
            <a:off x="864386" y="4780200"/>
            <a:ext cx="5068025" cy="274458"/>
          </a:xfrm>
          <a:prstGeom prst="rect">
            <a:avLst/>
          </a:prstGeom>
        </p:spPr>
        <p:txBody>
          <a:bodyPr wrap="square" lIns="58444" tIns="29222" rIns="58444" bIns="29222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*- дополнительно возможно получение субсидий и гарантий в рамках Национального проекта </a:t>
            </a:r>
          </a:p>
          <a:p>
            <a:pPr>
              <a:defRPr/>
            </a:pPr>
            <a:r>
              <a:rPr lang="ru-RU" sz="700" i="1" dirty="0">
                <a:latin typeface="Arial Narrow" panose="020B0606020202030204" pitchFamily="34" charset="0"/>
                <a:cs typeface="Times New Roman" pitchFamily="18" charset="0"/>
              </a:rPr>
              <a:t>по развитию предпринимательства на 2021 – 2025 годы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00E765-C913-71B4-1BC4-8B8ACB8B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8424" y="4780200"/>
            <a:ext cx="549045" cy="274320"/>
          </a:xfrm>
        </p:spPr>
        <p:txBody>
          <a:bodyPr/>
          <a:lstStyle/>
          <a:p>
            <a:fld id="{2BFBE491-5EF2-4275-9C8C-803B79656BA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788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1.1 Результаты программ Фонда</a:t>
            </a:r>
            <a:r>
              <a:rPr lang="en-US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ВКО за 2022 год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1203598"/>
            <a:ext cx="172819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>
                <a:latin typeface="Century Gothic" panose="020B0502020202020204" pitchFamily="34" charset="0"/>
              </a:rPr>
              <a:t>ВКО 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1 004 проекта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21,1 млрд тенге кредитов</a:t>
            </a:r>
          </a:p>
          <a:p>
            <a:endParaRPr lang="ru-RU" sz="900" i="1" dirty="0">
              <a:latin typeface="Century Gothic" panose="020B0502020202020204" pitchFamily="34" charset="0"/>
            </a:endParaRPr>
          </a:p>
          <a:p>
            <a:r>
              <a:rPr lang="ru-RU" sz="900" b="1" dirty="0">
                <a:latin typeface="Century Gothic" panose="020B0502020202020204" pitchFamily="34" charset="0"/>
              </a:rPr>
              <a:t>Республика Казахстан: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20 781 проекта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solidFill>
                  <a:schemeClr val="tx1"/>
                </a:solidFill>
                <a:latin typeface="Century Gothic" panose="020B0502020202020204" pitchFamily="34" charset="0"/>
              </a:rPr>
              <a:t>377,6 </a:t>
            </a:r>
            <a:r>
              <a:rPr lang="ru-RU" sz="900" i="1" dirty="0">
                <a:latin typeface="Century Gothic" panose="020B0502020202020204" pitchFamily="34" charset="0"/>
              </a:rPr>
              <a:t>млрд тенге кредитов</a:t>
            </a:r>
            <a:endParaRPr lang="ru-RU" sz="800" i="1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36296" y="3147814"/>
            <a:ext cx="172819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>
                <a:latin typeface="Century Gothic" panose="020B0502020202020204" pitchFamily="34" charset="0"/>
              </a:rPr>
              <a:t>ВКО: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2 273 проекта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61,3 млрд тенге кредитов</a:t>
            </a:r>
          </a:p>
          <a:p>
            <a:endParaRPr lang="ru-RU" sz="900" i="1" dirty="0">
              <a:latin typeface="Century Gothic" panose="020B0502020202020204" pitchFamily="34" charset="0"/>
            </a:endParaRPr>
          </a:p>
          <a:p>
            <a:r>
              <a:rPr lang="ru-RU" sz="900" b="1" dirty="0">
                <a:latin typeface="Century Gothic" panose="020B0502020202020204" pitchFamily="34" charset="0"/>
              </a:rPr>
              <a:t>Республика Казахстан: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50 607</a:t>
            </a:r>
            <a:r>
              <a:rPr lang="en-US" sz="900" i="1" dirty="0">
                <a:latin typeface="Century Gothic" panose="020B0502020202020204" pitchFamily="34" charset="0"/>
              </a:rPr>
              <a:t> </a:t>
            </a:r>
            <a:r>
              <a:rPr lang="ru-RU" sz="900" i="1" dirty="0">
                <a:latin typeface="Century Gothic" panose="020B0502020202020204" pitchFamily="34" charset="0"/>
              </a:rPr>
              <a:t>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1 554,2 млрд тенге кредитов</a:t>
            </a:r>
            <a:endParaRPr lang="ru-RU" sz="800" i="1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1203598"/>
            <a:ext cx="172819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>
                <a:latin typeface="Century Gothic" panose="020B0502020202020204" pitchFamily="34" charset="0"/>
              </a:rPr>
              <a:t>ВКО: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980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33,9 млрд тенге кредитов</a:t>
            </a:r>
          </a:p>
          <a:p>
            <a:endParaRPr lang="ru-RU" sz="900" i="1" dirty="0">
              <a:latin typeface="Century Gothic" panose="020B0502020202020204" pitchFamily="34" charset="0"/>
            </a:endParaRPr>
          </a:p>
          <a:p>
            <a:r>
              <a:rPr lang="ru-RU" sz="900" b="1" dirty="0">
                <a:latin typeface="Century Gothic" panose="020B0502020202020204" pitchFamily="34" charset="0"/>
              </a:rPr>
              <a:t>Республика Казахстан: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24 485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solidFill>
                  <a:schemeClr val="tx1"/>
                </a:solidFill>
                <a:latin typeface="Century Gothic" panose="020B0502020202020204" pitchFamily="34" charset="0"/>
              </a:rPr>
              <a:t>992,6 </a:t>
            </a:r>
            <a:r>
              <a:rPr lang="ru-RU" sz="900" i="1" dirty="0">
                <a:latin typeface="Century Gothic" panose="020B0502020202020204" pitchFamily="34" charset="0"/>
              </a:rPr>
              <a:t>млрд тенге кредитов</a:t>
            </a:r>
            <a:endParaRPr lang="ru-RU" sz="800" i="1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3147814"/>
            <a:ext cx="1728192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900" b="1" dirty="0">
                <a:latin typeface="Century Gothic" panose="020B0502020202020204" pitchFamily="34" charset="0"/>
              </a:rPr>
              <a:t>ВКО: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289 заемщиков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6,3 млрд тенге кредитов</a:t>
            </a:r>
          </a:p>
          <a:p>
            <a:endParaRPr lang="ru-RU" sz="900" i="1" dirty="0">
              <a:latin typeface="Century Gothic" panose="020B0502020202020204" pitchFamily="34" charset="0"/>
            </a:endParaRPr>
          </a:p>
          <a:p>
            <a:r>
              <a:rPr lang="ru-RU" sz="900" b="1" dirty="0">
                <a:latin typeface="Century Gothic" panose="020B0502020202020204" pitchFamily="34" charset="0"/>
              </a:rPr>
              <a:t>Республика Казахстан: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5 341 заемщика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i="1" dirty="0">
                <a:latin typeface="Century Gothic" panose="020B0502020202020204" pitchFamily="34" charset="0"/>
              </a:rPr>
              <a:t>184,0 млрд тенге кредитов</a:t>
            </a:r>
            <a:endParaRPr lang="ru-RU" sz="800" i="1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77163" y="987574"/>
            <a:ext cx="1671465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Субсидирование ставки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56485" y="993015"/>
            <a:ext cx="2078628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Century Gothic" panose="020B0502020202020204" pitchFamily="34" charset="0"/>
              </a:rPr>
              <a:t>Гарантирование </a:t>
            </a:r>
            <a:r>
              <a:rPr lang="ru-RU" sz="1200" b="1" dirty="0">
                <a:latin typeface="Arial Narrow" panose="020B0606020202030204" pitchFamily="34" charset="0"/>
              </a:rPr>
              <a:t>кредитов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06184" y="2931790"/>
            <a:ext cx="2779141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Программы обусловленного размещения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13579" y="2931790"/>
            <a:ext cx="185741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Итого по всем программам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5404" y="1654888"/>
            <a:ext cx="516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latin typeface="Century Gothic" panose="020B0502020202020204" pitchFamily="34" charset="0"/>
              </a:rPr>
              <a:t>13 </a:t>
            </a:r>
          </a:p>
          <a:p>
            <a:pPr algn="ctr"/>
            <a:r>
              <a:rPr lang="ru-RU" sz="800" b="1" dirty="0">
                <a:latin typeface="Century Gothic" panose="020B0502020202020204" pitchFamily="34" charset="0"/>
              </a:rPr>
              <a:t>место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54457" y="1581125"/>
            <a:ext cx="516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latin typeface="Century Gothic" panose="020B0502020202020204" pitchFamily="34" charset="0"/>
              </a:rPr>
              <a:t>11 </a:t>
            </a:r>
          </a:p>
          <a:p>
            <a:pPr algn="ctr"/>
            <a:r>
              <a:rPr lang="ru-RU" sz="800" b="1" dirty="0">
                <a:latin typeface="Century Gothic" panose="020B0502020202020204" pitchFamily="34" charset="0"/>
              </a:rPr>
              <a:t>место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45404" y="3606146"/>
            <a:ext cx="516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latin typeface="Century Gothic" panose="020B0502020202020204" pitchFamily="34" charset="0"/>
              </a:rPr>
              <a:t>5 </a:t>
            </a:r>
          </a:p>
          <a:p>
            <a:pPr algn="ctr"/>
            <a:r>
              <a:rPr lang="ru-RU" sz="800" b="1" dirty="0">
                <a:latin typeface="Century Gothic" panose="020B0502020202020204" pitchFamily="34" charset="0"/>
              </a:rPr>
              <a:t>место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631281" y="3606146"/>
            <a:ext cx="516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latin typeface="Century Gothic" panose="020B0502020202020204" pitchFamily="34" charset="0"/>
              </a:rPr>
              <a:t>10 </a:t>
            </a:r>
          </a:p>
          <a:p>
            <a:pPr algn="ctr"/>
            <a:r>
              <a:rPr lang="ru-RU" sz="800" b="1" dirty="0">
                <a:latin typeface="Century Gothic" panose="020B0502020202020204" pitchFamily="34" charset="0"/>
              </a:rPr>
              <a:t>место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1961" y="4826818"/>
            <a:ext cx="40324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i="1" dirty="0">
                <a:latin typeface="Arial Narrow" panose="020B0606020202030204" pitchFamily="34" charset="0"/>
              </a:rPr>
              <a:t>Источник: Данные Фонда «Даму»</a:t>
            </a: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933392"/>
              </p:ext>
            </p:extLst>
          </p:nvPr>
        </p:nvGraphicFramePr>
        <p:xfrm>
          <a:off x="251520" y="987574"/>
          <a:ext cx="230425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132639"/>
              </p:ext>
            </p:extLst>
          </p:nvPr>
        </p:nvGraphicFramePr>
        <p:xfrm>
          <a:off x="4662264" y="993503"/>
          <a:ext cx="2483768" cy="178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270434"/>
              </p:ext>
            </p:extLst>
          </p:nvPr>
        </p:nvGraphicFramePr>
        <p:xfrm>
          <a:off x="251520" y="3003798"/>
          <a:ext cx="2304256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340927"/>
              </p:ext>
            </p:extLst>
          </p:nvPr>
        </p:nvGraphicFramePr>
        <p:xfrm>
          <a:off x="4662264" y="3013960"/>
          <a:ext cx="2483768" cy="170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186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1.2 Динамика результатов Фонда</a:t>
            </a:r>
            <a:r>
              <a:rPr lang="en-US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ВКО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8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686109" y="981089"/>
            <a:ext cx="1799705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Гарантирование кредитов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06184" y="2931790"/>
            <a:ext cx="2779141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Программы обусловленного размещения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666834" y="2931790"/>
            <a:ext cx="185741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Итого по всем программам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9552" y="4803998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/>
              <a:t>Источник: Данные Фонда «Даму»</a:t>
            </a:r>
          </a:p>
          <a:p>
            <a:r>
              <a:rPr lang="ru-RU" sz="800" i="1" dirty="0"/>
              <a:t>* Снижение показателей ВКО в 2022 г. связан с разделением областей на ВКО и Абай.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977490" y="1490080"/>
            <a:ext cx="3709310" cy="969196"/>
            <a:chOff x="4967146" y="1592863"/>
            <a:chExt cx="3709310" cy="849644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967146" y="1592863"/>
              <a:ext cx="1710639" cy="849643"/>
              <a:chOff x="3853296" y="1675886"/>
              <a:chExt cx="2357335" cy="949515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4001799" y="1884642"/>
                <a:ext cx="935853" cy="64257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5128803" y="1675886"/>
                <a:ext cx="935853" cy="8513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4003379" y="1965115"/>
                <a:ext cx="935851" cy="331679"/>
              </a:xfrm>
              <a:prstGeom prst="rect">
                <a:avLst/>
              </a:prstGeom>
            </p:spPr>
            <p:txBody>
              <a:bodyPr wrap="square" lIns="72000" rIns="72000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913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проектов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194141" y="1965114"/>
                <a:ext cx="836621" cy="241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1 285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проектов</a:t>
                </a:r>
              </a:p>
            </p:txBody>
          </p: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Группа 111"/>
            <p:cNvGrpSpPr/>
            <p:nvPr/>
          </p:nvGrpSpPr>
          <p:grpSpPr>
            <a:xfrm>
              <a:off x="6965817" y="1634045"/>
              <a:ext cx="1710639" cy="808462"/>
              <a:chOff x="3853296" y="1721907"/>
              <a:chExt cx="2357335" cy="903494"/>
            </a:xfrm>
          </p:grpSpPr>
          <p:sp>
            <p:nvSpPr>
              <p:cNvPr id="113" name="Прямоугольник 112"/>
              <p:cNvSpPr/>
              <p:nvPr/>
            </p:nvSpPr>
            <p:spPr>
              <a:xfrm>
                <a:off x="4027568" y="1884642"/>
                <a:ext cx="935853" cy="64257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128803" y="1721907"/>
                <a:ext cx="935853" cy="805311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>
                <a:off x="4027568" y="1965113"/>
                <a:ext cx="935851" cy="4522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21,5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5119099" y="2045587"/>
                <a:ext cx="935851" cy="361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28,7 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Группа 144"/>
          <p:cNvGrpSpPr/>
          <p:nvPr/>
        </p:nvGrpSpPr>
        <p:grpSpPr>
          <a:xfrm>
            <a:off x="539552" y="1604289"/>
            <a:ext cx="3726863" cy="931168"/>
            <a:chOff x="4967146" y="1604289"/>
            <a:chExt cx="3726863" cy="931168"/>
          </a:xfrm>
        </p:grpSpPr>
        <p:grpSp>
          <p:nvGrpSpPr>
            <p:cNvPr id="146" name="Группа 145"/>
            <p:cNvGrpSpPr/>
            <p:nvPr/>
          </p:nvGrpSpPr>
          <p:grpSpPr>
            <a:xfrm>
              <a:off x="4967146" y="1604289"/>
              <a:ext cx="1710639" cy="931168"/>
              <a:chOff x="3853296" y="1688653"/>
              <a:chExt cx="2357335" cy="1040621"/>
            </a:xfrm>
          </p:grpSpPr>
          <p:sp>
            <p:nvSpPr>
              <p:cNvPr id="158" name="Прямоугольник 157"/>
              <p:cNvSpPr/>
              <p:nvPr/>
            </p:nvSpPr>
            <p:spPr>
              <a:xfrm>
                <a:off x="4051756" y="1863008"/>
                <a:ext cx="935853" cy="664209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9" name="Прямоугольник 158"/>
              <p:cNvSpPr/>
              <p:nvPr/>
            </p:nvSpPr>
            <p:spPr>
              <a:xfrm>
                <a:off x="5128803" y="1688653"/>
                <a:ext cx="935853" cy="83856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0" name="Прямоугольник 159"/>
              <p:cNvSpPr/>
              <p:nvPr/>
            </p:nvSpPr>
            <p:spPr>
              <a:xfrm>
                <a:off x="4051756" y="1965113"/>
                <a:ext cx="935851" cy="378349"/>
              </a:xfrm>
              <a:prstGeom prst="rect">
                <a:avLst/>
              </a:prstGeom>
            </p:spPr>
            <p:txBody>
              <a:bodyPr wrap="square" lIns="72000" rIns="72000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1 338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проектов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5143288" y="2045585"/>
                <a:ext cx="935851" cy="2751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1 617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проектов</a:t>
                </a:r>
              </a:p>
            </p:txBody>
          </p:sp>
          <p:cxnSp>
            <p:nvCxnSpPr>
              <p:cNvPr id="162" name="Прямая соединительная линия 161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TextBox 165"/>
              <p:cNvSpPr txBox="1"/>
              <p:nvPr/>
            </p:nvSpPr>
            <p:spPr>
              <a:xfrm>
                <a:off x="4080874" y="2599846"/>
                <a:ext cx="789186" cy="1203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700" dirty="0">
                    <a:latin typeface="Century Gothic" panose="020B0502020202020204" pitchFamily="34" charset="0"/>
                  </a:rPr>
                  <a:t>2021 год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223288" y="2608890"/>
                <a:ext cx="789186" cy="1203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700" dirty="0">
                    <a:latin typeface="Century Gothic" panose="020B0502020202020204" pitchFamily="34" charset="0"/>
                  </a:rPr>
                  <a:t>*2022 год</a:t>
                </a:r>
              </a:p>
            </p:txBody>
          </p:sp>
        </p:grpSp>
        <p:grpSp>
          <p:nvGrpSpPr>
            <p:cNvPr id="147" name="Группа 146"/>
            <p:cNvGrpSpPr/>
            <p:nvPr/>
          </p:nvGrpSpPr>
          <p:grpSpPr>
            <a:xfrm>
              <a:off x="6974577" y="1707654"/>
              <a:ext cx="1719432" cy="734852"/>
              <a:chOff x="3865368" y="1804170"/>
              <a:chExt cx="2369452" cy="821231"/>
            </a:xfrm>
          </p:grpSpPr>
          <p:sp>
            <p:nvSpPr>
              <p:cNvPr id="148" name="Прямоугольник 147"/>
              <p:cNvSpPr/>
              <p:nvPr/>
            </p:nvSpPr>
            <p:spPr>
              <a:xfrm>
                <a:off x="4001798" y="1804170"/>
                <a:ext cx="935853" cy="72304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9" name="Прямоугольник 148"/>
              <p:cNvSpPr/>
              <p:nvPr/>
            </p:nvSpPr>
            <p:spPr>
              <a:xfrm>
                <a:off x="5167477" y="1884642"/>
                <a:ext cx="935853" cy="64257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0" name="Прямоугольник 149"/>
              <p:cNvSpPr/>
              <p:nvPr/>
            </p:nvSpPr>
            <p:spPr>
              <a:xfrm>
                <a:off x="4075945" y="1884642"/>
                <a:ext cx="893071" cy="51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84,5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266707" y="1965115"/>
                <a:ext cx="793841" cy="412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61,7 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млрд</a:t>
                </a:r>
                <a:r>
                  <a:rPr lang="en-US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тг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cxnSp>
            <p:nvCxnSpPr>
              <p:cNvPr id="152" name="Прямая соединительная линия 151"/>
              <p:cNvCxnSpPr/>
              <p:nvPr/>
            </p:nvCxnSpPr>
            <p:spPr>
              <a:xfrm>
                <a:off x="3877485" y="2528420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Прямая соединительная линия 153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Прямая соединительная линия 154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Прямоугольник 167"/>
          <p:cNvSpPr/>
          <p:nvPr/>
        </p:nvSpPr>
        <p:spPr>
          <a:xfrm>
            <a:off x="1359994" y="981089"/>
            <a:ext cx="1671465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Субсидирование ставки</a:t>
            </a:r>
          </a:p>
        </p:txBody>
      </p:sp>
      <p:grpSp>
        <p:nvGrpSpPr>
          <p:cNvPr id="169" name="Группа 168"/>
          <p:cNvGrpSpPr/>
          <p:nvPr/>
        </p:nvGrpSpPr>
        <p:grpSpPr>
          <a:xfrm>
            <a:off x="4967146" y="3440269"/>
            <a:ext cx="3709310" cy="946452"/>
            <a:chOff x="4967146" y="1496053"/>
            <a:chExt cx="3709310" cy="946452"/>
          </a:xfrm>
        </p:grpSpPr>
        <p:grpSp>
          <p:nvGrpSpPr>
            <p:cNvPr id="170" name="Группа 169"/>
            <p:cNvGrpSpPr/>
            <p:nvPr/>
          </p:nvGrpSpPr>
          <p:grpSpPr>
            <a:xfrm>
              <a:off x="4967146" y="1506439"/>
              <a:ext cx="1710639" cy="936064"/>
              <a:chOff x="3853296" y="1579306"/>
              <a:chExt cx="2357335" cy="1046095"/>
            </a:xfrm>
          </p:grpSpPr>
          <p:sp>
            <p:nvSpPr>
              <p:cNvPr id="182" name="Прямоугольник 181"/>
              <p:cNvSpPr/>
              <p:nvPr/>
            </p:nvSpPr>
            <p:spPr>
              <a:xfrm>
                <a:off x="4003379" y="1804174"/>
                <a:ext cx="935853" cy="72304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3" name="Прямоугольник 182"/>
              <p:cNvSpPr/>
              <p:nvPr/>
            </p:nvSpPr>
            <p:spPr>
              <a:xfrm>
                <a:off x="5128803" y="1579306"/>
                <a:ext cx="935853" cy="94791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>
                <a:off x="4003379" y="1804174"/>
                <a:ext cx="935851" cy="3783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2 816</a:t>
                </a:r>
                <a:endParaRPr lang="en-US" sz="8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проектов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119499" y="1861640"/>
                <a:ext cx="935851" cy="2751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3 299</a:t>
                </a:r>
                <a:endParaRPr lang="en-US" sz="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проектов</a:t>
                </a:r>
              </a:p>
            </p:txBody>
          </p:sp>
          <p:cxnSp>
            <p:nvCxnSpPr>
              <p:cNvPr id="186" name="Прямая соединительная линия 185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Группа 170"/>
            <p:cNvGrpSpPr/>
            <p:nvPr/>
          </p:nvGrpSpPr>
          <p:grpSpPr>
            <a:xfrm>
              <a:off x="6965817" y="1496053"/>
              <a:ext cx="1710639" cy="946452"/>
              <a:chOff x="3853296" y="1567697"/>
              <a:chExt cx="2357335" cy="1057704"/>
            </a:xfrm>
          </p:grpSpPr>
          <p:sp>
            <p:nvSpPr>
              <p:cNvPr id="172" name="Прямоугольник 171"/>
              <p:cNvSpPr/>
              <p:nvPr/>
            </p:nvSpPr>
            <p:spPr>
              <a:xfrm>
                <a:off x="4001799" y="1567697"/>
                <a:ext cx="935853" cy="95952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>
                <a:off x="5128803" y="1723698"/>
                <a:ext cx="935853" cy="80351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4" name="Прямоугольник 173"/>
              <p:cNvSpPr/>
              <p:nvPr/>
            </p:nvSpPr>
            <p:spPr>
              <a:xfrm>
                <a:off x="4001798" y="1579302"/>
                <a:ext cx="935851" cy="51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118,7</a:t>
                </a:r>
                <a:endParaRPr lang="en-US" sz="8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128803" y="1846748"/>
                <a:ext cx="935851" cy="412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98</a:t>
                </a:r>
                <a:r>
                  <a:rPr lang="en-US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,</a:t>
                </a:r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5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cxnSp>
            <p:nvCxnSpPr>
              <p:cNvPr id="176" name="Прямая соединительная линия 175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2" name="Группа 191"/>
          <p:cNvGrpSpPr/>
          <p:nvPr/>
        </p:nvGrpSpPr>
        <p:grpSpPr>
          <a:xfrm>
            <a:off x="539552" y="3507852"/>
            <a:ext cx="3709310" cy="878868"/>
            <a:chOff x="4967146" y="1563636"/>
            <a:chExt cx="3709310" cy="878868"/>
          </a:xfrm>
        </p:grpSpPr>
        <p:grpSp>
          <p:nvGrpSpPr>
            <p:cNvPr id="193" name="Группа 192"/>
            <p:cNvGrpSpPr/>
            <p:nvPr/>
          </p:nvGrpSpPr>
          <p:grpSpPr>
            <a:xfrm>
              <a:off x="4967146" y="1635645"/>
              <a:ext cx="1710639" cy="806859"/>
              <a:chOff x="3853296" y="1723698"/>
              <a:chExt cx="2357335" cy="901703"/>
            </a:xfrm>
          </p:grpSpPr>
          <p:sp>
            <p:nvSpPr>
              <p:cNvPr id="205" name="Прямоугольник 204"/>
              <p:cNvSpPr/>
              <p:nvPr/>
            </p:nvSpPr>
            <p:spPr>
              <a:xfrm>
                <a:off x="3952526" y="1723698"/>
                <a:ext cx="935853" cy="80351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>
                <a:off x="5143288" y="1884644"/>
                <a:ext cx="935853" cy="64257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7" name="Прямоугольник 206"/>
              <p:cNvSpPr/>
              <p:nvPr/>
            </p:nvSpPr>
            <p:spPr>
              <a:xfrm>
                <a:off x="3853296" y="1884644"/>
                <a:ext cx="1134312" cy="3783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565</a:t>
                </a:r>
                <a:endParaRPr lang="en-US" sz="8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заемщиков</a:t>
                </a: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143288" y="2126061"/>
                <a:ext cx="935851" cy="2751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397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заемщиков</a:t>
                </a:r>
              </a:p>
            </p:txBody>
          </p:sp>
          <p:cxnSp>
            <p:nvCxnSpPr>
              <p:cNvPr id="209" name="Прямая соединительная линия 208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Группа 193"/>
            <p:cNvGrpSpPr/>
            <p:nvPr/>
          </p:nvGrpSpPr>
          <p:grpSpPr>
            <a:xfrm>
              <a:off x="6965817" y="1563636"/>
              <a:ext cx="1710639" cy="878867"/>
              <a:chOff x="3853296" y="1643225"/>
              <a:chExt cx="2357335" cy="982176"/>
            </a:xfrm>
          </p:grpSpPr>
          <p:sp>
            <p:nvSpPr>
              <p:cNvPr id="195" name="Прямоугольник 194"/>
              <p:cNvSpPr/>
              <p:nvPr/>
            </p:nvSpPr>
            <p:spPr>
              <a:xfrm>
                <a:off x="3976715" y="1643225"/>
                <a:ext cx="935853" cy="88399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6" name="Прямоугольник 195"/>
              <p:cNvSpPr/>
              <p:nvPr/>
            </p:nvSpPr>
            <p:spPr>
              <a:xfrm>
                <a:off x="5128803" y="1879728"/>
                <a:ext cx="935853" cy="64749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80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" name="Прямоугольник 196"/>
              <p:cNvSpPr/>
              <p:nvPr/>
            </p:nvSpPr>
            <p:spPr>
              <a:xfrm>
                <a:off x="3976715" y="1723698"/>
                <a:ext cx="935851" cy="51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" b="1" dirty="0">
                    <a:latin typeface="Century Gothic" panose="020B0502020202020204" pitchFamily="34" charset="0"/>
                  </a:rPr>
                  <a:t>12,7</a:t>
                </a:r>
                <a:endParaRPr lang="en-US" sz="8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167477" y="2045588"/>
                <a:ext cx="935851" cy="412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8</a:t>
                </a:r>
                <a:r>
                  <a:rPr lang="en-US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,</a:t>
                </a:r>
                <a:r>
                  <a:rPr lang="ru-RU" sz="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млрд тг</a:t>
                </a:r>
              </a:p>
              <a:p>
                <a:pPr algn="ctr"/>
                <a:r>
                  <a:rPr lang="ru-RU" sz="8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кредитов</a:t>
                </a:r>
              </a:p>
            </p:txBody>
          </p:sp>
          <p:cxnSp>
            <p:nvCxnSpPr>
              <p:cNvPr id="199" name="Прямая соединительная линия 198"/>
              <p:cNvCxnSpPr/>
              <p:nvPr/>
            </p:nvCxnSpPr>
            <p:spPr>
              <a:xfrm>
                <a:off x="3853296" y="2527218"/>
                <a:ext cx="2357335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>
              <a:xfrm>
                <a:off x="3865368" y="252721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Прямая соединительная линия 200"/>
              <p:cNvCxnSpPr/>
              <p:nvPr/>
            </p:nvCxnSpPr>
            <p:spPr>
              <a:xfrm>
                <a:off x="5044069" y="2533738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Прямая соединительная линия 201"/>
              <p:cNvCxnSpPr/>
              <p:nvPr/>
            </p:nvCxnSpPr>
            <p:spPr>
              <a:xfrm>
                <a:off x="6200561" y="2534820"/>
                <a:ext cx="0" cy="905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extBox 101"/>
          <p:cNvSpPr txBox="1"/>
          <p:nvPr/>
        </p:nvSpPr>
        <p:spPr>
          <a:xfrm>
            <a:off x="2728213" y="2430881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49963" y="2433557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*2022 год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105187" y="2425058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26937" y="2427734"/>
            <a:ext cx="64807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*2022 год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121411" y="2425058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943161" y="2427734"/>
            <a:ext cx="64807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*2022 год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53906" y="4369274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547664" y="4371950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*2022 год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563888" y="4371950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*2022 год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99792" y="4371950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148064" y="4371950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940152" y="4371950"/>
            <a:ext cx="64469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*2022 год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164288" y="4371950"/>
            <a:ext cx="57268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 dirty="0">
                <a:latin typeface="Century Gothic" panose="020B0502020202020204" pitchFamily="34" charset="0"/>
              </a:rPr>
              <a:t>2021 год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956376" y="4371950"/>
            <a:ext cx="644694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700">
                <a:latin typeface="Century Gothic" panose="020B0502020202020204" pitchFamily="34" charset="0"/>
              </a:rPr>
              <a:t>*2022 </a:t>
            </a:r>
            <a:r>
              <a:rPr lang="ru-RU" sz="700" dirty="0">
                <a:latin typeface="Century Gothic" panose="020B0502020202020204" pitchFamily="34" charset="0"/>
              </a:rPr>
              <a:t>год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5434407" y="1237548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+40,7%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1043608" y="3219822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-29,7%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3059832" y="3219822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-36,2%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7524328" y="3147814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-17,0%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5413B4-4DC2-B042-C9CE-40021F00A8F7}"/>
              </a:ext>
            </a:extLst>
          </p:cNvPr>
          <p:cNvSpPr/>
          <p:nvPr/>
        </p:nvSpPr>
        <p:spPr>
          <a:xfrm>
            <a:off x="7407754" y="1242649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+33,5%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E08C0FA-539D-ECDE-2B23-07B80C7B1758}"/>
              </a:ext>
            </a:extLst>
          </p:cNvPr>
          <p:cNvSpPr/>
          <p:nvPr/>
        </p:nvSpPr>
        <p:spPr>
          <a:xfrm>
            <a:off x="1023126" y="1281766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+20,9%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1C5A13-6578-2FB5-AED3-1D2D77733495}"/>
              </a:ext>
            </a:extLst>
          </p:cNvPr>
          <p:cNvSpPr/>
          <p:nvPr/>
        </p:nvSpPr>
        <p:spPr>
          <a:xfrm>
            <a:off x="3150487" y="1281123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-26,9%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760ABE-ED4B-A6C3-7A3D-9A2635DE6EA2}"/>
              </a:ext>
            </a:extLst>
          </p:cNvPr>
          <p:cNvSpPr/>
          <p:nvPr/>
        </p:nvSpPr>
        <p:spPr>
          <a:xfrm>
            <a:off x="5458703" y="3151404"/>
            <a:ext cx="679116" cy="230832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algn="ctr"/>
            <a:r>
              <a:rPr lang="ru-RU" sz="9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+17,2%</a:t>
            </a:r>
          </a:p>
        </p:txBody>
      </p:sp>
    </p:spTree>
    <p:extLst>
      <p:ext uri="{BB962C8B-B14F-4D97-AF65-F5344CB8AC3E}">
        <p14:creationId xmlns:p14="http://schemas.microsoft.com/office/powerpoint/2010/main" val="398277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17610" y="149283"/>
            <a:ext cx="6658646" cy="682320"/>
          </a:xfrm>
        </p:spPr>
        <p:txBody>
          <a:bodyPr anchor="t">
            <a:noAutofit/>
          </a:bodyPr>
          <a:lstStyle/>
          <a:p>
            <a:r>
              <a:rPr lang="ru-RU" sz="2100" b="1" dirty="0">
                <a:solidFill>
                  <a:schemeClr val="tx1"/>
                </a:solidFill>
                <a:latin typeface="Arial Narrow" panose="020B0606020202030204" pitchFamily="34" charset="0"/>
              </a:rPr>
              <a:t>1.3 Точечная региональная программа финансирования МСП по ВКО</a:t>
            </a: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16416" y="4731990"/>
            <a:ext cx="490314" cy="273844"/>
          </a:xfrm>
        </p:spPr>
        <p:txBody>
          <a:bodyPr/>
          <a:lstStyle/>
          <a:p>
            <a:fld id="{2BFBE491-5EF2-4275-9C8C-803B79656BAF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94523"/>
              </p:ext>
            </p:extLst>
          </p:nvPr>
        </p:nvGraphicFramePr>
        <p:xfrm>
          <a:off x="1276481" y="1275606"/>
          <a:ext cx="6319855" cy="2308691"/>
        </p:xfrm>
        <a:graphic>
          <a:graphicData uri="http://schemas.openxmlformats.org/drawingml/2006/table">
            <a:tbl>
              <a:tblPr/>
              <a:tblGrid>
                <a:gridCol w="1680593">
                  <a:extLst>
                    <a:ext uri="{9D8B030D-6E8A-4147-A177-3AD203B41FA5}">
                      <a16:colId xmlns:a16="http://schemas.microsoft.com/office/drawing/2014/main" val="2477682908"/>
                    </a:ext>
                  </a:extLst>
                </a:gridCol>
                <a:gridCol w="649710">
                  <a:extLst>
                    <a:ext uri="{9D8B030D-6E8A-4147-A177-3AD203B41FA5}">
                      <a16:colId xmlns:a16="http://schemas.microsoft.com/office/drawing/2014/main" val="3727686455"/>
                    </a:ext>
                  </a:extLst>
                </a:gridCol>
                <a:gridCol w="1234419">
                  <a:extLst>
                    <a:ext uri="{9D8B030D-6E8A-4147-A177-3AD203B41FA5}">
                      <a16:colId xmlns:a16="http://schemas.microsoft.com/office/drawing/2014/main" val="80134317"/>
                    </a:ext>
                  </a:extLst>
                </a:gridCol>
                <a:gridCol w="1383144">
                  <a:extLst>
                    <a:ext uri="{9D8B030D-6E8A-4147-A177-3AD203B41FA5}">
                      <a16:colId xmlns:a16="http://schemas.microsoft.com/office/drawing/2014/main" val="1629312190"/>
                    </a:ext>
                  </a:extLst>
                </a:gridCol>
                <a:gridCol w="1371989">
                  <a:extLst>
                    <a:ext uri="{9D8B030D-6E8A-4147-A177-3AD203B41FA5}">
                      <a16:colId xmlns:a16="http://schemas.microsoft.com/office/drawing/2014/main" val="679429471"/>
                    </a:ext>
                  </a:extLst>
                </a:gridCol>
              </a:tblGrid>
              <a:tr h="519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ТРП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Год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Сумма, выделенная МИО, млн</a:t>
                      </a:r>
                      <a:r>
                        <a:rPr lang="ru-RU" sz="10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тенге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Сумма, выделенная Фондом, млн тенге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Итого, сумма размещения на БВУ, млн тенге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478100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83365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1 800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546977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 2 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26360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73739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00991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65665"/>
                  </a:ext>
                </a:extLst>
              </a:tr>
              <a:tr h="2265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Акниет</a:t>
                      </a: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93968"/>
                  </a:ext>
                </a:extLst>
              </a:tr>
              <a:tr h="203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2 900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ru-RU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900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5 800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07132"/>
                  </a:ext>
                </a:extLst>
              </a:tr>
            </a:tbl>
          </a:graphicData>
        </a:graphic>
      </p:graphicFrame>
      <p:sp>
        <p:nvSpPr>
          <p:cNvPr id="12" name="Прямоугольник с двумя усеченными противолежащими углами 29"/>
          <p:cNvSpPr/>
          <p:nvPr/>
        </p:nvSpPr>
        <p:spPr>
          <a:xfrm>
            <a:off x="1267919" y="3868753"/>
            <a:ext cx="6328417" cy="486388"/>
          </a:xfrm>
          <a:prstGeom prst="snip2DiagRect">
            <a:avLst>
              <a:gd name="adj1" fmla="val 0"/>
              <a:gd name="adj2" fmla="val 0"/>
            </a:avLst>
          </a:prstGeom>
          <a:noFill/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27000" rIns="27000" rtlCol="0" anchor="ctr"/>
          <a:lstStyle/>
          <a:p>
            <a:pPr lvl="0" algn="ctr">
              <a:defRPr/>
            </a:pP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Всего по </a:t>
            </a:r>
            <a:r>
              <a:rPr lang="ru-RU" sz="12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ВКО 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по состоянию на 01.08.20</a:t>
            </a:r>
            <a:r>
              <a:rPr lang="en-US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23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 года в рамках </a:t>
            </a:r>
            <a:r>
              <a:rPr lang="ru-RU" sz="12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ТРП</a:t>
            </a:r>
            <a:r>
              <a:rPr lang="ru-RU" sz="12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поддержано </a:t>
            </a:r>
            <a:r>
              <a:rPr lang="ru-RU" sz="1200" b="1" kern="0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201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 заемщиков на сумму кредитов </a:t>
            </a:r>
            <a:r>
              <a:rPr lang="ru-RU" sz="1200" b="1" kern="0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12 653,7 млн </a:t>
            </a:r>
            <a:r>
              <a:rPr lang="ru-RU" sz="12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тенге</a:t>
            </a:r>
          </a:p>
        </p:txBody>
      </p:sp>
    </p:spTree>
    <p:extLst>
      <p:ext uri="{BB962C8B-B14F-4D97-AF65-F5344CB8AC3E}">
        <p14:creationId xmlns:p14="http://schemas.microsoft.com/office/powerpoint/2010/main" val="2666422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102436</TotalTime>
  <Words>4070</Words>
  <Application>Microsoft Office PowerPoint</Application>
  <PresentationFormat>Экран (16:9)</PresentationFormat>
  <Paragraphs>844</Paragraphs>
  <Slides>29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Arial Narrow</vt:lpstr>
      <vt:lpstr>Calibri</vt:lpstr>
      <vt:lpstr>Century Gothic</vt:lpstr>
      <vt:lpstr>Constantia</vt:lpstr>
      <vt:lpstr>Wingdings</vt:lpstr>
      <vt:lpstr>Wingdings 3</vt:lpstr>
      <vt:lpstr>Начальная</vt:lpstr>
      <vt:lpstr>Презентация PowerPoint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1.1 Результаты программ Фонда в ВКО за 2022 год</vt:lpstr>
      <vt:lpstr>1.2 Динамика результатов Фонда в ВКО</vt:lpstr>
      <vt:lpstr>1.3 Точечная региональная программа финансирования МСП по ВКО</vt:lpstr>
      <vt:lpstr>2.1 Статистические показатели Восточно-Казахстанской области</vt:lpstr>
      <vt:lpstr>Презентация PowerPoint</vt:lpstr>
      <vt:lpstr>2.3 Статистика вклада ВКО в экономику страны</vt:lpstr>
      <vt:lpstr>Презентация PowerPoint</vt:lpstr>
      <vt:lpstr>2.5 Структура экономики ВКО</vt:lpstr>
      <vt:lpstr>2.6 Приграничные регионы ВКО</vt:lpstr>
      <vt:lpstr>2.7 Динамика внешней торговли ВКО</vt:lpstr>
      <vt:lpstr>2.8 Структура внешней торговли ВКО за 2022 год </vt:lpstr>
      <vt:lpstr>2.9 Структура импорта ВКО за 2022г.</vt:lpstr>
      <vt:lpstr>2.10 Структура внешней торговли Республики Алтай за I полугдодие 2022г.</vt:lpstr>
      <vt:lpstr>2.11 Структура внешней торговли области Абай за 2022 год</vt:lpstr>
      <vt:lpstr>2.12 Структура внешней торговли Синьцзян за 2022 год  (9 мес.) </vt:lpstr>
      <vt:lpstr>2.13 Структура экспорта ВКО за 2022 г.</vt:lpstr>
      <vt:lpstr>2.14 Структура экспорта РК в Китай за 2022 год </vt:lpstr>
      <vt:lpstr>3.1 Перспективные направления для инвестирования в экономику региона</vt:lpstr>
      <vt:lpstr>3.2 Предложения по развитию</vt:lpstr>
      <vt:lpstr>4. Участие Государственного сектора в развитии экономики региона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Ермек Нурболович Абдибеков</dc:creator>
  <cp:lastModifiedBy>Алдияр Касымбек</cp:lastModifiedBy>
  <cp:revision>1525</cp:revision>
  <cp:lastPrinted>2023-10-17T05:03:46Z</cp:lastPrinted>
  <dcterms:created xsi:type="dcterms:W3CDTF">2017-10-16T10:53:52Z</dcterms:created>
  <dcterms:modified xsi:type="dcterms:W3CDTF">2023-11-28T10:32:19Z</dcterms:modified>
</cp:coreProperties>
</file>