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6" r:id="rId2"/>
    <p:sldId id="271" r:id="rId3"/>
    <p:sldId id="272" r:id="rId4"/>
    <p:sldId id="277" r:id="rId5"/>
    <p:sldId id="278" r:id="rId6"/>
    <p:sldId id="279" r:id="rId7"/>
    <p:sldId id="294" r:id="rId8"/>
    <p:sldId id="259" r:id="rId9"/>
    <p:sldId id="281" r:id="rId10"/>
    <p:sldId id="289" r:id="rId11"/>
    <p:sldId id="283" r:id="rId12"/>
    <p:sldId id="290" r:id="rId13"/>
    <p:sldId id="291" r:id="rId14"/>
    <p:sldId id="286" r:id="rId15"/>
    <p:sldId id="287" r:id="rId16"/>
    <p:sldId id="265" r:id="rId17"/>
    <p:sldId id="29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00CC00"/>
    <a:srgbClr val="F2DCD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8" autoAdjust="0"/>
    <p:restoredTop sz="99639" autoAdjust="0"/>
  </p:normalViewPr>
  <p:slideViewPr>
    <p:cSldViewPr>
      <p:cViewPr>
        <p:scale>
          <a:sx n="75" d="100"/>
          <a:sy n="75" d="100"/>
        </p:scale>
        <p:origin x="-984" y="-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182A8C-8651-49AF-A563-5F9E567EEFF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68A6BD-AF04-4B2D-A236-E73BD49308EF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Предоставление стандартизированных сервисных услуг </a:t>
          </a:r>
          <a:endParaRPr lang="ru-RU" sz="1600" dirty="0">
            <a:solidFill>
              <a:schemeClr val="bg1"/>
            </a:solidFill>
          </a:endParaRPr>
        </a:p>
      </dgm:t>
    </dgm:pt>
    <dgm:pt modelId="{3F17C360-8675-4D8D-8263-EA9C3CEF9B9C}" type="parTrans" cxnId="{662361E0-621C-4873-A815-605B9F0E05C4}">
      <dgm:prSet/>
      <dgm:spPr/>
      <dgm:t>
        <a:bodyPr/>
        <a:lstStyle/>
        <a:p>
          <a:endParaRPr lang="ru-RU"/>
        </a:p>
      </dgm:t>
    </dgm:pt>
    <dgm:pt modelId="{DC92EA7A-021F-49F1-B84F-4068CA5D0A67}" type="sibTrans" cxnId="{662361E0-621C-4873-A815-605B9F0E05C4}">
      <dgm:prSet/>
      <dgm:spPr/>
      <dgm:t>
        <a:bodyPr/>
        <a:lstStyle/>
        <a:p>
          <a:endParaRPr lang="ru-RU"/>
        </a:p>
      </dgm:t>
    </dgm:pt>
    <dgm:pt modelId="{F3D3D983-0FEE-469A-B243-C2679F9ADE81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Краткосрочное обучение</a:t>
          </a:r>
        </a:p>
        <a:p>
          <a:r>
            <a:rPr lang="ru-RU" sz="1400" b="1" dirty="0" smtClean="0">
              <a:solidFill>
                <a:schemeClr val="tx1"/>
              </a:solidFill>
            </a:rPr>
            <a:t>(Программа «Бизнес-советник»)</a:t>
          </a:r>
          <a:endParaRPr lang="ru-RU" sz="1400" dirty="0"/>
        </a:p>
      </dgm:t>
    </dgm:pt>
    <dgm:pt modelId="{799ADE47-3E5B-4C9E-9A18-C2900186E46C}" type="parTrans" cxnId="{D6B27737-DB92-48BD-A9B6-A7D92F1197B6}">
      <dgm:prSet/>
      <dgm:spPr/>
      <dgm:t>
        <a:bodyPr/>
        <a:lstStyle/>
        <a:p>
          <a:endParaRPr lang="ru-RU"/>
        </a:p>
      </dgm:t>
    </dgm:pt>
    <dgm:pt modelId="{8FE4DDBF-A5CD-403A-A47C-40D252A54718}" type="sibTrans" cxnId="{D6B27737-DB92-48BD-A9B6-A7D92F1197B6}">
      <dgm:prSet/>
      <dgm:spPr/>
      <dgm:t>
        <a:bodyPr/>
        <a:lstStyle/>
        <a:p>
          <a:endParaRPr lang="ru-RU"/>
        </a:p>
      </dgm:t>
    </dgm:pt>
    <dgm:pt modelId="{EF2B6B37-474C-4D89-9196-3EA9D239423C}">
      <dgm:prSet phldrT="[Текст]" custT="1"/>
      <dgm:spPr>
        <a:ln>
          <a:solidFill>
            <a:srgbClr val="C00000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Доступ к единой базе информации о производимых и закупаемых товарах, работах и услугах</a:t>
          </a:r>
          <a:endParaRPr lang="ru-RU" sz="1400" dirty="0"/>
        </a:p>
      </dgm:t>
    </dgm:pt>
    <dgm:pt modelId="{D9BEBC1D-8BC6-4D49-A713-DD5153B73806}" type="parTrans" cxnId="{5BA9470E-8850-4E58-AF8E-BAA065136CB7}">
      <dgm:prSet/>
      <dgm:spPr/>
      <dgm:t>
        <a:bodyPr/>
        <a:lstStyle/>
        <a:p>
          <a:endParaRPr lang="ru-RU"/>
        </a:p>
      </dgm:t>
    </dgm:pt>
    <dgm:pt modelId="{C307F341-2984-4D1B-BCCD-5927C81FE7E3}" type="sibTrans" cxnId="{5BA9470E-8850-4E58-AF8E-BAA065136CB7}">
      <dgm:prSet/>
      <dgm:spPr/>
      <dgm:t>
        <a:bodyPr/>
        <a:lstStyle/>
        <a:p>
          <a:endParaRPr lang="ru-RU"/>
        </a:p>
      </dgm:t>
    </dgm:pt>
    <dgm:pt modelId="{75AF006F-BA52-4805-8E18-AA8DFDDB521D}">
      <dgm:prSet phldrT="[Текст]" custT="1"/>
      <dgm:spPr>
        <a:ln>
          <a:solidFill>
            <a:srgbClr val="C00000"/>
          </a:solidFill>
        </a:ln>
      </dgm:spPr>
      <dgm:t>
        <a:bodyPr/>
        <a:lstStyle/>
        <a:p>
          <a:r>
            <a:rPr lang="ru-RU" sz="1400" b="1" smtClean="0">
              <a:solidFill>
                <a:schemeClr val="tx1"/>
              </a:solidFill>
            </a:rPr>
            <a:t>Бесплатный </a:t>
          </a:r>
          <a:r>
            <a:rPr lang="ru-RU" sz="1400" b="1" dirty="0" smtClean="0">
              <a:solidFill>
                <a:schemeClr val="tx1"/>
              </a:solidFill>
            </a:rPr>
            <a:t>стандартный пакет документов (учредительные документы, бизнес план, ТЭО)</a:t>
          </a:r>
        </a:p>
        <a:p>
          <a:r>
            <a:rPr lang="ru-RU" sz="1400" b="1" dirty="0" smtClean="0">
              <a:solidFill>
                <a:schemeClr val="tx1"/>
              </a:solidFill>
            </a:rPr>
            <a:t>Типовой пакет на получение кредита</a:t>
          </a:r>
          <a:endParaRPr lang="ru-RU" sz="1400" dirty="0"/>
        </a:p>
      </dgm:t>
    </dgm:pt>
    <dgm:pt modelId="{9715123D-EBBA-4C44-A7BC-85F310F9F530}" type="parTrans" cxnId="{7E5482D8-2E68-4575-8439-C0B1CDBAC08D}">
      <dgm:prSet/>
      <dgm:spPr/>
      <dgm:t>
        <a:bodyPr/>
        <a:lstStyle/>
        <a:p>
          <a:endParaRPr lang="ru-RU"/>
        </a:p>
      </dgm:t>
    </dgm:pt>
    <dgm:pt modelId="{DB63CD9D-76C5-44CD-BB48-04665708D346}" type="sibTrans" cxnId="{7E5482D8-2E68-4575-8439-C0B1CDBAC08D}">
      <dgm:prSet/>
      <dgm:spPr/>
      <dgm:t>
        <a:bodyPr/>
        <a:lstStyle/>
        <a:p>
          <a:endParaRPr lang="ru-RU"/>
        </a:p>
      </dgm:t>
    </dgm:pt>
    <dgm:pt modelId="{FADF6643-B634-4E84-8FAF-076D6CF03625}">
      <dgm:prSet phldrT="[Текст]" custT="1"/>
      <dgm:spPr>
        <a:ln>
          <a:solidFill>
            <a:srgbClr val="C00000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Типовой набор маркетинговых исследований в различных сферах деятельности</a:t>
          </a:r>
          <a:endParaRPr lang="ru-RU" sz="1400" dirty="0"/>
        </a:p>
      </dgm:t>
    </dgm:pt>
    <dgm:pt modelId="{EABA53B2-1731-4B9E-8F4D-CCAA082F9E44}" type="parTrans" cxnId="{01BF91BC-476A-470F-9FA1-14B06A3967B2}">
      <dgm:prSet/>
      <dgm:spPr/>
      <dgm:t>
        <a:bodyPr/>
        <a:lstStyle/>
        <a:p>
          <a:endParaRPr lang="ru-RU"/>
        </a:p>
      </dgm:t>
    </dgm:pt>
    <dgm:pt modelId="{D44D593A-7C42-43CA-A70F-0D4F5173316E}" type="sibTrans" cxnId="{01BF91BC-476A-470F-9FA1-14B06A3967B2}">
      <dgm:prSet/>
      <dgm:spPr/>
      <dgm:t>
        <a:bodyPr/>
        <a:lstStyle/>
        <a:p>
          <a:endParaRPr lang="ru-RU"/>
        </a:p>
      </dgm:t>
    </dgm:pt>
    <dgm:pt modelId="{1DB5439D-989B-4349-9F29-1792F40EA814}" type="pres">
      <dgm:prSet presAssocID="{C7182A8C-8651-49AF-A563-5F9E567EEFF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691E3FC-D8F4-4ACE-962D-0027A05F79B6}" type="pres">
      <dgm:prSet presAssocID="{3268A6BD-AF04-4B2D-A236-E73BD49308EF}" presName="root" presStyleCnt="0"/>
      <dgm:spPr/>
    </dgm:pt>
    <dgm:pt modelId="{3B7D3EF2-E4B6-4E83-99F9-6669B1E9287E}" type="pres">
      <dgm:prSet presAssocID="{3268A6BD-AF04-4B2D-A236-E73BD49308EF}" presName="rootComposite" presStyleCnt="0"/>
      <dgm:spPr/>
    </dgm:pt>
    <dgm:pt modelId="{E99FEA8E-A422-4601-90ED-6F3E219C22E2}" type="pres">
      <dgm:prSet presAssocID="{3268A6BD-AF04-4B2D-A236-E73BD49308EF}" presName="rootText" presStyleLbl="node1" presStyleIdx="0" presStyleCnt="1" custScaleX="468163"/>
      <dgm:spPr/>
      <dgm:t>
        <a:bodyPr/>
        <a:lstStyle/>
        <a:p>
          <a:endParaRPr lang="ru-RU"/>
        </a:p>
      </dgm:t>
    </dgm:pt>
    <dgm:pt modelId="{2054580A-4F22-422C-80DA-A403DC4681C1}" type="pres">
      <dgm:prSet presAssocID="{3268A6BD-AF04-4B2D-A236-E73BD49308EF}" presName="rootConnector" presStyleLbl="node1" presStyleIdx="0" presStyleCnt="1"/>
      <dgm:spPr/>
      <dgm:t>
        <a:bodyPr/>
        <a:lstStyle/>
        <a:p>
          <a:endParaRPr lang="ru-RU"/>
        </a:p>
      </dgm:t>
    </dgm:pt>
    <dgm:pt modelId="{3AFF9264-74D9-465C-AB79-01D187B2F799}" type="pres">
      <dgm:prSet presAssocID="{3268A6BD-AF04-4B2D-A236-E73BD49308EF}" presName="childShape" presStyleCnt="0"/>
      <dgm:spPr/>
    </dgm:pt>
    <dgm:pt modelId="{41187953-600F-4BEE-AABC-0C43F76E1B4B}" type="pres">
      <dgm:prSet presAssocID="{799ADE47-3E5B-4C9E-9A18-C2900186E46C}" presName="Name13" presStyleLbl="parChTrans1D2" presStyleIdx="0" presStyleCnt="4"/>
      <dgm:spPr/>
      <dgm:t>
        <a:bodyPr/>
        <a:lstStyle/>
        <a:p>
          <a:endParaRPr lang="ru-RU"/>
        </a:p>
      </dgm:t>
    </dgm:pt>
    <dgm:pt modelId="{2BDEC01A-0B93-4125-978A-119C8E8B4E4A}" type="pres">
      <dgm:prSet presAssocID="{F3D3D983-0FEE-469A-B243-C2679F9ADE81}" presName="childText" presStyleLbl="bgAcc1" presStyleIdx="0" presStyleCnt="4" custScaleX="468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BF895B-4FC4-45AF-B847-186585BA3D74}" type="pres">
      <dgm:prSet presAssocID="{9715123D-EBBA-4C44-A7BC-85F310F9F530}" presName="Name13" presStyleLbl="parChTrans1D2" presStyleIdx="1" presStyleCnt="4"/>
      <dgm:spPr/>
      <dgm:t>
        <a:bodyPr/>
        <a:lstStyle/>
        <a:p>
          <a:endParaRPr lang="ru-RU"/>
        </a:p>
      </dgm:t>
    </dgm:pt>
    <dgm:pt modelId="{FA048077-C66F-4B8F-ABB6-F02A3E2E0767}" type="pres">
      <dgm:prSet presAssocID="{75AF006F-BA52-4805-8E18-AA8DFDDB521D}" presName="childText" presStyleLbl="bgAcc1" presStyleIdx="1" presStyleCnt="4" custScaleX="468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99B53-3C66-461A-8F6B-99055BF37F1B}" type="pres">
      <dgm:prSet presAssocID="{EABA53B2-1731-4B9E-8F4D-CCAA082F9E44}" presName="Name13" presStyleLbl="parChTrans1D2" presStyleIdx="2" presStyleCnt="4"/>
      <dgm:spPr/>
      <dgm:t>
        <a:bodyPr/>
        <a:lstStyle/>
        <a:p>
          <a:endParaRPr lang="ru-RU"/>
        </a:p>
      </dgm:t>
    </dgm:pt>
    <dgm:pt modelId="{08829DED-CE4C-48B9-906D-24261070F4C2}" type="pres">
      <dgm:prSet presAssocID="{FADF6643-B634-4E84-8FAF-076D6CF03625}" presName="childText" presStyleLbl="bgAcc1" presStyleIdx="2" presStyleCnt="4" custScaleX="468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59915-D1BA-42DF-A977-DAD8ABFCBD58}" type="pres">
      <dgm:prSet presAssocID="{D9BEBC1D-8BC6-4D49-A713-DD5153B73806}" presName="Name13" presStyleLbl="parChTrans1D2" presStyleIdx="3" presStyleCnt="4"/>
      <dgm:spPr/>
      <dgm:t>
        <a:bodyPr/>
        <a:lstStyle/>
        <a:p>
          <a:endParaRPr lang="ru-RU"/>
        </a:p>
      </dgm:t>
    </dgm:pt>
    <dgm:pt modelId="{001E7770-82CC-4249-BB2C-DCD72708ADE0}" type="pres">
      <dgm:prSet presAssocID="{EF2B6B37-474C-4D89-9196-3EA9D239423C}" presName="childText" presStyleLbl="bgAcc1" presStyleIdx="3" presStyleCnt="4" custScaleX="468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5482D8-2E68-4575-8439-C0B1CDBAC08D}" srcId="{3268A6BD-AF04-4B2D-A236-E73BD49308EF}" destId="{75AF006F-BA52-4805-8E18-AA8DFDDB521D}" srcOrd="1" destOrd="0" parTransId="{9715123D-EBBA-4C44-A7BC-85F310F9F530}" sibTransId="{DB63CD9D-76C5-44CD-BB48-04665708D346}"/>
    <dgm:cxn modelId="{D6B27737-DB92-48BD-A9B6-A7D92F1197B6}" srcId="{3268A6BD-AF04-4B2D-A236-E73BD49308EF}" destId="{F3D3D983-0FEE-469A-B243-C2679F9ADE81}" srcOrd="0" destOrd="0" parTransId="{799ADE47-3E5B-4C9E-9A18-C2900186E46C}" sibTransId="{8FE4DDBF-A5CD-403A-A47C-40D252A54718}"/>
    <dgm:cxn modelId="{937746E0-A302-4913-86E3-EA6C354B32EE}" type="presOf" srcId="{3268A6BD-AF04-4B2D-A236-E73BD49308EF}" destId="{2054580A-4F22-422C-80DA-A403DC4681C1}" srcOrd="1" destOrd="0" presId="urn:microsoft.com/office/officeart/2005/8/layout/hierarchy3"/>
    <dgm:cxn modelId="{99C68E4E-7779-4B5C-B5D7-C3DBE5076038}" type="presOf" srcId="{799ADE47-3E5B-4C9E-9A18-C2900186E46C}" destId="{41187953-600F-4BEE-AABC-0C43F76E1B4B}" srcOrd="0" destOrd="0" presId="urn:microsoft.com/office/officeart/2005/8/layout/hierarchy3"/>
    <dgm:cxn modelId="{6F932015-C816-475B-8244-139779DA173C}" type="presOf" srcId="{D9BEBC1D-8BC6-4D49-A713-DD5153B73806}" destId="{FFF59915-D1BA-42DF-A977-DAD8ABFCBD58}" srcOrd="0" destOrd="0" presId="urn:microsoft.com/office/officeart/2005/8/layout/hierarchy3"/>
    <dgm:cxn modelId="{01BF91BC-476A-470F-9FA1-14B06A3967B2}" srcId="{3268A6BD-AF04-4B2D-A236-E73BD49308EF}" destId="{FADF6643-B634-4E84-8FAF-076D6CF03625}" srcOrd="2" destOrd="0" parTransId="{EABA53B2-1731-4B9E-8F4D-CCAA082F9E44}" sibTransId="{D44D593A-7C42-43CA-A70F-0D4F5173316E}"/>
    <dgm:cxn modelId="{25DF1F89-6A1B-44B8-B2CD-A6C52C2DB457}" type="presOf" srcId="{EF2B6B37-474C-4D89-9196-3EA9D239423C}" destId="{001E7770-82CC-4249-BB2C-DCD72708ADE0}" srcOrd="0" destOrd="0" presId="urn:microsoft.com/office/officeart/2005/8/layout/hierarchy3"/>
    <dgm:cxn modelId="{662361E0-621C-4873-A815-605B9F0E05C4}" srcId="{C7182A8C-8651-49AF-A563-5F9E567EEFF2}" destId="{3268A6BD-AF04-4B2D-A236-E73BD49308EF}" srcOrd="0" destOrd="0" parTransId="{3F17C360-8675-4D8D-8263-EA9C3CEF9B9C}" sibTransId="{DC92EA7A-021F-49F1-B84F-4068CA5D0A67}"/>
    <dgm:cxn modelId="{5BA9470E-8850-4E58-AF8E-BAA065136CB7}" srcId="{3268A6BD-AF04-4B2D-A236-E73BD49308EF}" destId="{EF2B6B37-474C-4D89-9196-3EA9D239423C}" srcOrd="3" destOrd="0" parTransId="{D9BEBC1D-8BC6-4D49-A713-DD5153B73806}" sibTransId="{C307F341-2984-4D1B-BCCD-5927C81FE7E3}"/>
    <dgm:cxn modelId="{F1223E36-F6C9-4836-B6C6-421B10C378BC}" type="presOf" srcId="{9715123D-EBBA-4C44-A7BC-85F310F9F530}" destId="{23BF895B-4FC4-45AF-B847-186585BA3D74}" srcOrd="0" destOrd="0" presId="urn:microsoft.com/office/officeart/2005/8/layout/hierarchy3"/>
    <dgm:cxn modelId="{007F2C4F-C066-420C-875C-B77D76208988}" type="presOf" srcId="{F3D3D983-0FEE-469A-B243-C2679F9ADE81}" destId="{2BDEC01A-0B93-4125-978A-119C8E8B4E4A}" srcOrd="0" destOrd="0" presId="urn:microsoft.com/office/officeart/2005/8/layout/hierarchy3"/>
    <dgm:cxn modelId="{BA22C5F1-0186-43D4-9922-21F485470639}" type="presOf" srcId="{C7182A8C-8651-49AF-A563-5F9E567EEFF2}" destId="{1DB5439D-989B-4349-9F29-1792F40EA814}" srcOrd="0" destOrd="0" presId="urn:microsoft.com/office/officeart/2005/8/layout/hierarchy3"/>
    <dgm:cxn modelId="{74B3748A-AA21-48E4-9597-375AF7903891}" type="presOf" srcId="{3268A6BD-AF04-4B2D-A236-E73BD49308EF}" destId="{E99FEA8E-A422-4601-90ED-6F3E219C22E2}" srcOrd="0" destOrd="0" presId="urn:microsoft.com/office/officeart/2005/8/layout/hierarchy3"/>
    <dgm:cxn modelId="{415BA838-045A-4CA0-84AD-E84754F5B18A}" type="presOf" srcId="{FADF6643-B634-4E84-8FAF-076D6CF03625}" destId="{08829DED-CE4C-48B9-906D-24261070F4C2}" srcOrd="0" destOrd="0" presId="urn:microsoft.com/office/officeart/2005/8/layout/hierarchy3"/>
    <dgm:cxn modelId="{6A5856EA-E056-47FE-B180-2F36599681A9}" type="presOf" srcId="{75AF006F-BA52-4805-8E18-AA8DFDDB521D}" destId="{FA048077-C66F-4B8F-ABB6-F02A3E2E0767}" srcOrd="0" destOrd="0" presId="urn:microsoft.com/office/officeart/2005/8/layout/hierarchy3"/>
    <dgm:cxn modelId="{9DF9038B-2661-4886-A556-C34DB076BB26}" type="presOf" srcId="{EABA53B2-1731-4B9E-8F4D-CCAA082F9E44}" destId="{88299B53-3C66-461A-8F6B-99055BF37F1B}" srcOrd="0" destOrd="0" presId="urn:microsoft.com/office/officeart/2005/8/layout/hierarchy3"/>
    <dgm:cxn modelId="{84E11571-F693-45F4-AB5D-F8E734762D76}" type="presParOf" srcId="{1DB5439D-989B-4349-9F29-1792F40EA814}" destId="{1691E3FC-D8F4-4ACE-962D-0027A05F79B6}" srcOrd="0" destOrd="0" presId="urn:microsoft.com/office/officeart/2005/8/layout/hierarchy3"/>
    <dgm:cxn modelId="{710C037A-D9F0-4CE3-B1A9-E6C5293AF563}" type="presParOf" srcId="{1691E3FC-D8F4-4ACE-962D-0027A05F79B6}" destId="{3B7D3EF2-E4B6-4E83-99F9-6669B1E9287E}" srcOrd="0" destOrd="0" presId="urn:microsoft.com/office/officeart/2005/8/layout/hierarchy3"/>
    <dgm:cxn modelId="{9E111560-9AFF-4408-914E-C8FC5DF871F6}" type="presParOf" srcId="{3B7D3EF2-E4B6-4E83-99F9-6669B1E9287E}" destId="{E99FEA8E-A422-4601-90ED-6F3E219C22E2}" srcOrd="0" destOrd="0" presId="urn:microsoft.com/office/officeart/2005/8/layout/hierarchy3"/>
    <dgm:cxn modelId="{D4DFFC6C-11F1-41E6-9142-9EABFBC8C165}" type="presParOf" srcId="{3B7D3EF2-E4B6-4E83-99F9-6669B1E9287E}" destId="{2054580A-4F22-422C-80DA-A403DC4681C1}" srcOrd="1" destOrd="0" presId="urn:microsoft.com/office/officeart/2005/8/layout/hierarchy3"/>
    <dgm:cxn modelId="{7C6E2CB3-A0C3-4F46-B259-3D5F592441D0}" type="presParOf" srcId="{1691E3FC-D8F4-4ACE-962D-0027A05F79B6}" destId="{3AFF9264-74D9-465C-AB79-01D187B2F799}" srcOrd="1" destOrd="0" presId="urn:microsoft.com/office/officeart/2005/8/layout/hierarchy3"/>
    <dgm:cxn modelId="{F4A4BBA5-47AE-4914-92DA-A7C50713DA3C}" type="presParOf" srcId="{3AFF9264-74D9-465C-AB79-01D187B2F799}" destId="{41187953-600F-4BEE-AABC-0C43F76E1B4B}" srcOrd="0" destOrd="0" presId="urn:microsoft.com/office/officeart/2005/8/layout/hierarchy3"/>
    <dgm:cxn modelId="{DBCF1E6C-247F-40A6-B64C-395F36D87E06}" type="presParOf" srcId="{3AFF9264-74D9-465C-AB79-01D187B2F799}" destId="{2BDEC01A-0B93-4125-978A-119C8E8B4E4A}" srcOrd="1" destOrd="0" presId="urn:microsoft.com/office/officeart/2005/8/layout/hierarchy3"/>
    <dgm:cxn modelId="{2CC23FCC-F897-41E3-B38B-8E5E3104F69B}" type="presParOf" srcId="{3AFF9264-74D9-465C-AB79-01D187B2F799}" destId="{23BF895B-4FC4-45AF-B847-186585BA3D74}" srcOrd="2" destOrd="0" presId="urn:microsoft.com/office/officeart/2005/8/layout/hierarchy3"/>
    <dgm:cxn modelId="{AFE97AD7-595B-454C-8859-52E382E249A4}" type="presParOf" srcId="{3AFF9264-74D9-465C-AB79-01D187B2F799}" destId="{FA048077-C66F-4B8F-ABB6-F02A3E2E0767}" srcOrd="3" destOrd="0" presId="urn:microsoft.com/office/officeart/2005/8/layout/hierarchy3"/>
    <dgm:cxn modelId="{36110370-1EE2-475F-9F19-C2BBC68CAE59}" type="presParOf" srcId="{3AFF9264-74D9-465C-AB79-01D187B2F799}" destId="{88299B53-3C66-461A-8F6B-99055BF37F1B}" srcOrd="4" destOrd="0" presId="urn:microsoft.com/office/officeart/2005/8/layout/hierarchy3"/>
    <dgm:cxn modelId="{4513F901-3208-484A-96BC-7DEA0B875020}" type="presParOf" srcId="{3AFF9264-74D9-465C-AB79-01D187B2F799}" destId="{08829DED-CE4C-48B9-906D-24261070F4C2}" srcOrd="5" destOrd="0" presId="urn:microsoft.com/office/officeart/2005/8/layout/hierarchy3"/>
    <dgm:cxn modelId="{8154E3E1-9B4B-4C80-8243-7A8133EE82E5}" type="presParOf" srcId="{3AFF9264-74D9-465C-AB79-01D187B2F799}" destId="{FFF59915-D1BA-42DF-A977-DAD8ABFCBD58}" srcOrd="6" destOrd="0" presId="urn:microsoft.com/office/officeart/2005/8/layout/hierarchy3"/>
    <dgm:cxn modelId="{55C48AE3-5F34-453B-89B5-E0104AFFCACA}" type="presParOf" srcId="{3AFF9264-74D9-465C-AB79-01D187B2F799}" destId="{001E7770-82CC-4249-BB2C-DCD72708ADE0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9FEA8E-A422-4601-90ED-6F3E219C22E2}">
      <dsp:nvSpPr>
        <dsp:cNvPr id="0" name=""/>
        <dsp:cNvSpPr/>
      </dsp:nvSpPr>
      <dsp:spPr>
        <a:xfrm>
          <a:off x="143521" y="1395"/>
          <a:ext cx="6337692" cy="6768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Предоставление стандартизированных сервисных услуг 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143521" y="1395"/>
        <a:ext cx="6337692" cy="676868"/>
      </dsp:txXfrm>
    </dsp:sp>
    <dsp:sp modelId="{41187953-600F-4BEE-AABC-0C43F76E1B4B}">
      <dsp:nvSpPr>
        <dsp:cNvPr id="0" name=""/>
        <dsp:cNvSpPr/>
      </dsp:nvSpPr>
      <dsp:spPr>
        <a:xfrm>
          <a:off x="777290" y="678263"/>
          <a:ext cx="633769" cy="5076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7651"/>
              </a:lnTo>
              <a:lnTo>
                <a:pt x="633769" y="5076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DEC01A-0B93-4125-978A-119C8E8B4E4A}">
      <dsp:nvSpPr>
        <dsp:cNvPr id="0" name=""/>
        <dsp:cNvSpPr/>
      </dsp:nvSpPr>
      <dsp:spPr>
        <a:xfrm>
          <a:off x="1411060" y="847480"/>
          <a:ext cx="5069168" cy="6768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Краткосрочное обучение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(Программа «Бизнес-советник»)</a:t>
          </a:r>
          <a:endParaRPr lang="ru-RU" sz="1400" kern="1200" dirty="0"/>
        </a:p>
      </dsp:txBody>
      <dsp:txXfrm>
        <a:off x="1411060" y="847480"/>
        <a:ext cx="5069168" cy="676868"/>
      </dsp:txXfrm>
    </dsp:sp>
    <dsp:sp modelId="{23BF895B-4FC4-45AF-B847-186585BA3D74}">
      <dsp:nvSpPr>
        <dsp:cNvPr id="0" name=""/>
        <dsp:cNvSpPr/>
      </dsp:nvSpPr>
      <dsp:spPr>
        <a:xfrm>
          <a:off x="777290" y="678263"/>
          <a:ext cx="633769" cy="1353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3736"/>
              </a:lnTo>
              <a:lnTo>
                <a:pt x="633769" y="13537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048077-C66F-4B8F-ABB6-F02A3E2E0767}">
      <dsp:nvSpPr>
        <dsp:cNvPr id="0" name=""/>
        <dsp:cNvSpPr/>
      </dsp:nvSpPr>
      <dsp:spPr>
        <a:xfrm>
          <a:off x="1411060" y="1693565"/>
          <a:ext cx="5069168" cy="6768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solidFill>
                <a:schemeClr val="tx1"/>
              </a:solidFill>
            </a:rPr>
            <a:t>Бесплатный </a:t>
          </a:r>
          <a:r>
            <a:rPr lang="ru-RU" sz="1400" b="1" kern="1200" dirty="0" smtClean="0">
              <a:solidFill>
                <a:schemeClr val="tx1"/>
              </a:solidFill>
            </a:rPr>
            <a:t>стандартный пакет документов (учредительные документы, бизнес план, ТЭО)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Типовой пакет на получение кредита</a:t>
          </a:r>
          <a:endParaRPr lang="ru-RU" sz="1400" kern="1200" dirty="0"/>
        </a:p>
      </dsp:txBody>
      <dsp:txXfrm>
        <a:off x="1411060" y="1693565"/>
        <a:ext cx="5069168" cy="676868"/>
      </dsp:txXfrm>
    </dsp:sp>
    <dsp:sp modelId="{88299B53-3C66-461A-8F6B-99055BF37F1B}">
      <dsp:nvSpPr>
        <dsp:cNvPr id="0" name=""/>
        <dsp:cNvSpPr/>
      </dsp:nvSpPr>
      <dsp:spPr>
        <a:xfrm>
          <a:off x="777290" y="678263"/>
          <a:ext cx="633769" cy="2199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9821"/>
              </a:lnTo>
              <a:lnTo>
                <a:pt x="633769" y="2199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829DED-CE4C-48B9-906D-24261070F4C2}">
      <dsp:nvSpPr>
        <dsp:cNvPr id="0" name=""/>
        <dsp:cNvSpPr/>
      </dsp:nvSpPr>
      <dsp:spPr>
        <a:xfrm>
          <a:off x="1411060" y="2539651"/>
          <a:ext cx="5069168" cy="6768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Типовой набор маркетинговых исследований в различных сферах деятельности</a:t>
          </a:r>
          <a:endParaRPr lang="ru-RU" sz="1400" kern="1200" dirty="0"/>
        </a:p>
      </dsp:txBody>
      <dsp:txXfrm>
        <a:off x="1411060" y="2539651"/>
        <a:ext cx="5069168" cy="676868"/>
      </dsp:txXfrm>
    </dsp:sp>
    <dsp:sp modelId="{FFF59915-D1BA-42DF-A977-DAD8ABFCBD58}">
      <dsp:nvSpPr>
        <dsp:cNvPr id="0" name=""/>
        <dsp:cNvSpPr/>
      </dsp:nvSpPr>
      <dsp:spPr>
        <a:xfrm>
          <a:off x="777290" y="678263"/>
          <a:ext cx="633769" cy="3045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5906"/>
              </a:lnTo>
              <a:lnTo>
                <a:pt x="633769" y="30459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E7770-82CC-4249-BB2C-DCD72708ADE0}">
      <dsp:nvSpPr>
        <dsp:cNvPr id="0" name=""/>
        <dsp:cNvSpPr/>
      </dsp:nvSpPr>
      <dsp:spPr>
        <a:xfrm>
          <a:off x="1411060" y="3385736"/>
          <a:ext cx="5069168" cy="6768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Доступ к единой базе информации о производимых и закупаемых товарах, работах и услугах</a:t>
          </a:r>
          <a:endParaRPr lang="ru-RU" sz="1400" kern="1200" dirty="0"/>
        </a:p>
      </dsp:txBody>
      <dsp:txXfrm>
        <a:off x="1411060" y="3385736"/>
        <a:ext cx="5069168" cy="6768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263FAD6-4007-4509-A4A5-AEA3BF4B95B0}" type="datetimeFigureOut">
              <a:rPr lang="ru-RU"/>
              <a:pPr>
                <a:defRPr/>
              </a:pPr>
              <a:t>18.03.2011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1C2F36D-0935-421E-943E-EF5C09CAE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29A0B13E-343F-405A-9445-45454C9461E2}" type="datetimeFigureOut">
              <a:rPr lang="ru-RU"/>
              <a:pPr>
                <a:defRPr/>
              </a:pPr>
              <a:t>18.03.2011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CA0605E-FDE1-4958-99EF-85D03CE57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3277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684E4164-4865-402B-882A-1DC3434AF39E}" type="slidenum">
              <a:rPr lang="ru-RU" sz="1200"/>
              <a:pPr algn="r" eaLnBrk="0" hangingPunct="0"/>
              <a:t>2</a:t>
            </a:fld>
            <a:endParaRPr 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3379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CFE0C017-427B-4F79-9B34-A371C5CAF5E6}" type="slidenum">
              <a:rPr lang="ru-RU" sz="1200"/>
              <a:pPr algn="r" eaLnBrk="0" hangingPunct="0"/>
              <a:t>3</a:t>
            </a:fld>
            <a:endParaRPr lang="ru-RU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3482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1A784F36-F38E-4794-AE83-CF621A69D46B}" type="slidenum">
              <a:rPr lang="ru-RU" sz="1200"/>
              <a:pPr algn="r" eaLnBrk="0" hangingPunct="0"/>
              <a:t>6</a:t>
            </a:fld>
            <a:endParaRPr lang="ru-RU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58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90C4FB30-C4F1-4503-BEEB-130ACE9EF555}" type="slidenum">
              <a:rPr lang="ru-RU" sz="1200"/>
              <a:pPr algn="r" eaLnBrk="0" hangingPunct="0"/>
              <a:t>9</a:t>
            </a:fld>
            <a:endParaRPr lang="ru-RU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3686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8BDFE021-AC78-432E-9EF5-246AAF73AE1D}" type="slidenum">
              <a:rPr lang="ru-RU" sz="1200"/>
              <a:pPr algn="r" eaLnBrk="0" hangingPunct="0"/>
              <a:t>12</a:t>
            </a:fld>
            <a:endParaRPr lang="ru-RU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3789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702A7E73-0FF0-49E3-B23B-8241EE139D1F}" type="slidenum">
              <a:rPr lang="ru-RU" sz="1200"/>
              <a:pPr algn="r" eaLnBrk="0" hangingPunct="0"/>
              <a:t>13</a:t>
            </a:fld>
            <a:endParaRPr lang="ru-RU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E63348-F9F8-45C7-8DE2-4C2E12A3CD7D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3891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891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994D48F0-7175-47F8-AF2A-472CA3B902C4}" type="slidenum">
              <a:rPr lang="ru-RU" sz="1200"/>
              <a:pPr algn="r" eaLnBrk="0" hangingPunct="0"/>
              <a:t>14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Damu_Logo_Ru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1349375"/>
            <a:ext cx="5661025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>
            <a:grpSpLocks/>
          </p:cNvGrpSpPr>
          <p:nvPr userDrawn="1"/>
        </p:nvGrpSpPr>
        <p:grpSpPr bwMode="auto">
          <a:xfrm>
            <a:off x="0" y="6453188"/>
            <a:ext cx="9144000" cy="215900"/>
            <a:chOff x="0" y="4065"/>
            <a:chExt cx="8352" cy="147"/>
          </a:xfrm>
        </p:grpSpPr>
        <p:sp>
          <p:nvSpPr>
            <p:cNvPr id="6" name="Rectangle 9"/>
            <p:cNvSpPr>
              <a:spLocks/>
            </p:cNvSpPr>
            <p:nvPr userDrawn="1"/>
          </p:nvSpPr>
          <p:spPr bwMode="auto">
            <a:xfrm>
              <a:off x="0" y="4065"/>
              <a:ext cx="8352" cy="96"/>
            </a:xfrm>
            <a:prstGeom prst="rect">
              <a:avLst/>
            </a:prstGeom>
            <a:solidFill>
              <a:srgbClr val="004080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200" dirty="0">
                <a:solidFill>
                  <a:srgbClr val="000000"/>
                </a:solidFill>
                <a:latin typeface="Gill Sans" charset="0"/>
                <a:cs typeface="+mn-cs"/>
                <a:sym typeface="Gill Sans" charset="0"/>
              </a:endParaRPr>
            </a:p>
          </p:txBody>
        </p:sp>
        <p:sp>
          <p:nvSpPr>
            <p:cNvPr id="7" name="Rectangle 10"/>
            <p:cNvSpPr>
              <a:spLocks/>
            </p:cNvSpPr>
            <p:nvPr userDrawn="1"/>
          </p:nvSpPr>
          <p:spPr bwMode="auto">
            <a:xfrm>
              <a:off x="0" y="4156"/>
              <a:ext cx="8352" cy="56"/>
            </a:xfrm>
            <a:prstGeom prst="rect">
              <a:avLst/>
            </a:prstGeom>
            <a:solidFill>
              <a:srgbClr val="90C12F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200" dirty="0">
                <a:solidFill>
                  <a:srgbClr val="000000"/>
                </a:solidFill>
                <a:latin typeface="Gill Sans" charset="0"/>
                <a:cs typeface="+mn-cs"/>
                <a:sym typeface="Gill Sans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286124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43512"/>
            <a:ext cx="6400800" cy="4952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71438" y="60007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C3431-616D-421D-BC47-302BCB71FC09}" type="datetime1">
              <a:rPr lang="ru-RU"/>
              <a:pPr>
                <a:defRPr/>
              </a:pPr>
              <a:t>18.03.2011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0007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29438" y="60007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DB740-BA32-4F99-8799-160E42BC7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>
            <a:grpSpLocks/>
          </p:cNvGrpSpPr>
          <p:nvPr userDrawn="1"/>
        </p:nvGrpSpPr>
        <p:grpSpPr bwMode="auto">
          <a:xfrm>
            <a:off x="6945313" y="142875"/>
            <a:ext cx="2195512" cy="722313"/>
            <a:chOff x="6945313" y="142875"/>
            <a:chExt cx="2195512" cy="722313"/>
          </a:xfrm>
        </p:grpSpPr>
        <p:pic>
          <p:nvPicPr>
            <p:cNvPr id="5" name="Picture 7" descr="Damu_Logo_Ru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45313" y="196850"/>
              <a:ext cx="1989137" cy="617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9"/>
            <p:cNvSpPr>
              <a:spLocks/>
            </p:cNvSpPr>
            <p:nvPr userDrawn="1"/>
          </p:nvSpPr>
          <p:spPr bwMode="auto">
            <a:xfrm>
              <a:off x="8996363" y="142875"/>
              <a:ext cx="144462" cy="360363"/>
            </a:xfrm>
            <a:prstGeom prst="rect">
              <a:avLst/>
            </a:prstGeom>
            <a:solidFill>
              <a:srgbClr val="004080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200" dirty="0">
                <a:solidFill>
                  <a:srgbClr val="000000"/>
                </a:solidFill>
                <a:latin typeface="Gill Sans" charset="0"/>
                <a:cs typeface="+mn-cs"/>
                <a:sym typeface="Gill Sans" charset="0"/>
              </a:endParaRPr>
            </a:p>
          </p:txBody>
        </p:sp>
        <p:sp>
          <p:nvSpPr>
            <p:cNvPr id="7" name="Rectangle 10"/>
            <p:cNvSpPr>
              <a:spLocks/>
            </p:cNvSpPr>
            <p:nvPr userDrawn="1"/>
          </p:nvSpPr>
          <p:spPr bwMode="auto">
            <a:xfrm>
              <a:off x="8996363" y="503238"/>
              <a:ext cx="144462" cy="361950"/>
            </a:xfrm>
            <a:prstGeom prst="rect">
              <a:avLst/>
            </a:prstGeom>
            <a:solidFill>
              <a:srgbClr val="90C12F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200" dirty="0">
                <a:solidFill>
                  <a:srgbClr val="000000"/>
                </a:solidFill>
                <a:latin typeface="Gill Sans" charset="0"/>
                <a:cs typeface="+mn-cs"/>
                <a:sym typeface="Gill Sans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2495B-5F66-46B0-9756-A78020890E1D}" type="datetime1">
              <a:rPr lang="ru-RU"/>
              <a:pPr>
                <a:defRPr/>
              </a:pPr>
              <a:t>18.03.2011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DBDA5-E7D4-4D63-96FD-65EBF3C2C7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>
            <a:grpSpLocks/>
          </p:cNvGrpSpPr>
          <p:nvPr userDrawn="1"/>
        </p:nvGrpSpPr>
        <p:grpSpPr bwMode="auto">
          <a:xfrm>
            <a:off x="6945313" y="142875"/>
            <a:ext cx="2195512" cy="722313"/>
            <a:chOff x="6945313" y="142875"/>
            <a:chExt cx="2195512" cy="722313"/>
          </a:xfrm>
        </p:grpSpPr>
        <p:pic>
          <p:nvPicPr>
            <p:cNvPr id="5" name="Picture 7" descr="Damu_Logo_Ru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45313" y="196850"/>
              <a:ext cx="1989137" cy="617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9"/>
            <p:cNvSpPr>
              <a:spLocks/>
            </p:cNvSpPr>
            <p:nvPr userDrawn="1"/>
          </p:nvSpPr>
          <p:spPr bwMode="auto">
            <a:xfrm>
              <a:off x="8996363" y="142875"/>
              <a:ext cx="144462" cy="360363"/>
            </a:xfrm>
            <a:prstGeom prst="rect">
              <a:avLst/>
            </a:prstGeom>
            <a:solidFill>
              <a:srgbClr val="004080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200" dirty="0">
                <a:solidFill>
                  <a:srgbClr val="000000"/>
                </a:solidFill>
                <a:latin typeface="Gill Sans" charset="0"/>
                <a:cs typeface="+mn-cs"/>
                <a:sym typeface="Gill Sans" charset="0"/>
              </a:endParaRPr>
            </a:p>
          </p:txBody>
        </p:sp>
        <p:sp>
          <p:nvSpPr>
            <p:cNvPr id="7" name="Rectangle 10"/>
            <p:cNvSpPr>
              <a:spLocks/>
            </p:cNvSpPr>
            <p:nvPr userDrawn="1"/>
          </p:nvSpPr>
          <p:spPr bwMode="auto">
            <a:xfrm>
              <a:off x="8996363" y="503238"/>
              <a:ext cx="144462" cy="361950"/>
            </a:xfrm>
            <a:prstGeom prst="rect">
              <a:avLst/>
            </a:prstGeom>
            <a:solidFill>
              <a:srgbClr val="90C12F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200" dirty="0">
                <a:solidFill>
                  <a:srgbClr val="000000"/>
                </a:solidFill>
                <a:latin typeface="Gill Sans" charset="0"/>
                <a:cs typeface="+mn-cs"/>
                <a:sym typeface="Gill Sans" charset="0"/>
              </a:endParaRPr>
            </a:p>
          </p:txBody>
        </p:sp>
      </p:grp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05FAA-48A6-420D-BD8A-805C05773540}" type="datetime1">
              <a:rPr lang="ru-RU"/>
              <a:pPr>
                <a:defRPr/>
              </a:pPr>
              <a:t>18.03.2011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54190-8CFE-451C-A28A-55F662FEBB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 userDrawn="1"/>
        </p:nvGrpSpPr>
        <p:grpSpPr bwMode="auto">
          <a:xfrm>
            <a:off x="0" y="6453188"/>
            <a:ext cx="9144000" cy="215900"/>
            <a:chOff x="0" y="4065"/>
            <a:chExt cx="8352" cy="147"/>
          </a:xfrm>
        </p:grpSpPr>
        <p:sp>
          <p:nvSpPr>
            <p:cNvPr id="5" name="Rectangle 9"/>
            <p:cNvSpPr>
              <a:spLocks/>
            </p:cNvSpPr>
            <p:nvPr userDrawn="1"/>
          </p:nvSpPr>
          <p:spPr bwMode="auto">
            <a:xfrm>
              <a:off x="0" y="4065"/>
              <a:ext cx="8352" cy="96"/>
            </a:xfrm>
            <a:prstGeom prst="rect">
              <a:avLst/>
            </a:prstGeom>
            <a:solidFill>
              <a:srgbClr val="004080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200" dirty="0">
                <a:solidFill>
                  <a:srgbClr val="000000"/>
                </a:solidFill>
                <a:latin typeface="Gill Sans" charset="0"/>
                <a:cs typeface="+mn-cs"/>
                <a:sym typeface="Gill Sans" charset="0"/>
              </a:endParaRPr>
            </a:p>
          </p:txBody>
        </p:sp>
        <p:sp>
          <p:nvSpPr>
            <p:cNvPr id="6" name="Rectangle 10"/>
            <p:cNvSpPr>
              <a:spLocks/>
            </p:cNvSpPr>
            <p:nvPr userDrawn="1"/>
          </p:nvSpPr>
          <p:spPr bwMode="auto">
            <a:xfrm>
              <a:off x="0" y="4156"/>
              <a:ext cx="8352" cy="56"/>
            </a:xfrm>
            <a:prstGeom prst="rect">
              <a:avLst/>
            </a:prstGeom>
            <a:solidFill>
              <a:srgbClr val="90C12F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200" dirty="0">
                <a:solidFill>
                  <a:srgbClr val="000000"/>
                </a:solidFill>
                <a:latin typeface="Gill Sans" charset="0"/>
                <a:cs typeface="+mn-cs"/>
                <a:sym typeface="Gill Sans" charset="0"/>
              </a:endParaRPr>
            </a:p>
          </p:txBody>
        </p:sp>
      </p:grpSp>
      <p:grpSp>
        <p:nvGrpSpPr>
          <p:cNvPr id="7" name="Группа 12"/>
          <p:cNvGrpSpPr>
            <a:grpSpLocks/>
          </p:cNvGrpSpPr>
          <p:nvPr userDrawn="1"/>
        </p:nvGrpSpPr>
        <p:grpSpPr bwMode="auto">
          <a:xfrm>
            <a:off x="6945313" y="142875"/>
            <a:ext cx="2195512" cy="722313"/>
            <a:chOff x="6945313" y="142875"/>
            <a:chExt cx="2195512" cy="722313"/>
          </a:xfrm>
        </p:grpSpPr>
        <p:pic>
          <p:nvPicPr>
            <p:cNvPr id="8" name="Picture 7" descr="Damu_Logo_Ru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45313" y="196850"/>
              <a:ext cx="1989137" cy="617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9"/>
            <p:cNvSpPr>
              <a:spLocks/>
            </p:cNvSpPr>
            <p:nvPr userDrawn="1"/>
          </p:nvSpPr>
          <p:spPr bwMode="auto">
            <a:xfrm>
              <a:off x="8996363" y="142875"/>
              <a:ext cx="144462" cy="360363"/>
            </a:xfrm>
            <a:prstGeom prst="rect">
              <a:avLst/>
            </a:prstGeom>
            <a:solidFill>
              <a:srgbClr val="004080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200" dirty="0">
                <a:solidFill>
                  <a:srgbClr val="000000"/>
                </a:solidFill>
                <a:latin typeface="Gill Sans" charset="0"/>
                <a:cs typeface="+mn-cs"/>
                <a:sym typeface="Gill Sans" charset="0"/>
              </a:endParaRPr>
            </a:p>
          </p:txBody>
        </p:sp>
        <p:sp>
          <p:nvSpPr>
            <p:cNvPr id="10" name="Rectangle 10"/>
            <p:cNvSpPr>
              <a:spLocks/>
            </p:cNvSpPr>
            <p:nvPr userDrawn="1"/>
          </p:nvSpPr>
          <p:spPr bwMode="auto">
            <a:xfrm>
              <a:off x="8996363" y="503238"/>
              <a:ext cx="144462" cy="361950"/>
            </a:xfrm>
            <a:prstGeom prst="rect">
              <a:avLst/>
            </a:prstGeom>
            <a:solidFill>
              <a:srgbClr val="90C12F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200" dirty="0">
                <a:solidFill>
                  <a:srgbClr val="000000"/>
                </a:solidFill>
                <a:latin typeface="Gill Sans" charset="0"/>
                <a:cs typeface="+mn-cs"/>
                <a:sym typeface="Gill Sans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A7088-4A1A-42AC-B176-E80BA8532651}" type="datetime1">
              <a:rPr lang="ru-RU"/>
              <a:pPr>
                <a:defRPr/>
              </a:pPr>
              <a:t>18.03.2011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19FD4-77D1-4632-A93C-7FBF87D871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>
            <a:grpSpLocks/>
          </p:cNvGrpSpPr>
          <p:nvPr userDrawn="1"/>
        </p:nvGrpSpPr>
        <p:grpSpPr bwMode="auto">
          <a:xfrm>
            <a:off x="6945313" y="142875"/>
            <a:ext cx="2195512" cy="722313"/>
            <a:chOff x="6945313" y="142875"/>
            <a:chExt cx="2195512" cy="722313"/>
          </a:xfrm>
        </p:grpSpPr>
        <p:pic>
          <p:nvPicPr>
            <p:cNvPr id="5" name="Picture 7" descr="Damu_Logo_Ru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45313" y="196850"/>
              <a:ext cx="1989137" cy="617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9"/>
            <p:cNvSpPr>
              <a:spLocks/>
            </p:cNvSpPr>
            <p:nvPr userDrawn="1"/>
          </p:nvSpPr>
          <p:spPr bwMode="auto">
            <a:xfrm>
              <a:off x="8996363" y="142875"/>
              <a:ext cx="144462" cy="360363"/>
            </a:xfrm>
            <a:prstGeom prst="rect">
              <a:avLst/>
            </a:prstGeom>
            <a:solidFill>
              <a:srgbClr val="004080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200" dirty="0">
                <a:solidFill>
                  <a:srgbClr val="000000"/>
                </a:solidFill>
                <a:latin typeface="Gill Sans" charset="0"/>
                <a:cs typeface="+mn-cs"/>
                <a:sym typeface="Gill Sans" charset="0"/>
              </a:endParaRPr>
            </a:p>
          </p:txBody>
        </p:sp>
        <p:sp>
          <p:nvSpPr>
            <p:cNvPr id="7" name="Rectangle 10"/>
            <p:cNvSpPr>
              <a:spLocks/>
            </p:cNvSpPr>
            <p:nvPr userDrawn="1"/>
          </p:nvSpPr>
          <p:spPr bwMode="auto">
            <a:xfrm>
              <a:off x="8996363" y="503238"/>
              <a:ext cx="144462" cy="361950"/>
            </a:xfrm>
            <a:prstGeom prst="rect">
              <a:avLst/>
            </a:prstGeom>
            <a:solidFill>
              <a:srgbClr val="90C12F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200" dirty="0">
                <a:solidFill>
                  <a:srgbClr val="000000"/>
                </a:solidFill>
                <a:latin typeface="Gill Sans" charset="0"/>
                <a:cs typeface="+mn-cs"/>
                <a:sym typeface="Gill Sans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AFC22-9BDE-455C-91FD-7D42F7BC35C9}" type="datetime1">
              <a:rPr lang="ru-RU"/>
              <a:pPr>
                <a:defRPr/>
              </a:pPr>
              <a:t>18.03.2011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FDFBE-93B0-47EB-A434-3D8AC8498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9"/>
          <p:cNvGrpSpPr>
            <a:grpSpLocks/>
          </p:cNvGrpSpPr>
          <p:nvPr userDrawn="1"/>
        </p:nvGrpSpPr>
        <p:grpSpPr bwMode="auto">
          <a:xfrm>
            <a:off x="6945313" y="142875"/>
            <a:ext cx="2195512" cy="722313"/>
            <a:chOff x="6945313" y="142875"/>
            <a:chExt cx="2195512" cy="722313"/>
          </a:xfrm>
        </p:grpSpPr>
        <p:pic>
          <p:nvPicPr>
            <p:cNvPr id="6" name="Picture 7" descr="Damu_Logo_Ru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45313" y="196850"/>
              <a:ext cx="1989137" cy="617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9"/>
            <p:cNvSpPr>
              <a:spLocks/>
            </p:cNvSpPr>
            <p:nvPr userDrawn="1"/>
          </p:nvSpPr>
          <p:spPr bwMode="auto">
            <a:xfrm>
              <a:off x="8996363" y="142875"/>
              <a:ext cx="144462" cy="360363"/>
            </a:xfrm>
            <a:prstGeom prst="rect">
              <a:avLst/>
            </a:prstGeom>
            <a:solidFill>
              <a:srgbClr val="004080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200" dirty="0">
                <a:solidFill>
                  <a:srgbClr val="000000"/>
                </a:solidFill>
                <a:latin typeface="Gill Sans" charset="0"/>
                <a:cs typeface="+mn-cs"/>
                <a:sym typeface="Gill Sans" charset="0"/>
              </a:endParaRPr>
            </a:p>
          </p:txBody>
        </p:sp>
        <p:sp>
          <p:nvSpPr>
            <p:cNvPr id="8" name="Rectangle 10"/>
            <p:cNvSpPr>
              <a:spLocks/>
            </p:cNvSpPr>
            <p:nvPr userDrawn="1"/>
          </p:nvSpPr>
          <p:spPr bwMode="auto">
            <a:xfrm>
              <a:off x="8996363" y="503238"/>
              <a:ext cx="144462" cy="361950"/>
            </a:xfrm>
            <a:prstGeom prst="rect">
              <a:avLst/>
            </a:prstGeom>
            <a:solidFill>
              <a:srgbClr val="90C12F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200" dirty="0">
                <a:solidFill>
                  <a:srgbClr val="000000"/>
                </a:solidFill>
                <a:latin typeface="Gill Sans" charset="0"/>
                <a:cs typeface="+mn-cs"/>
                <a:sym typeface="Gill Sans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4DA50-FA97-41E6-ACAA-4D8BD6FA047A}" type="datetime1">
              <a:rPr lang="ru-RU"/>
              <a:pPr>
                <a:defRPr/>
              </a:pPr>
              <a:t>18.03.2011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36456-82BB-400D-AEEF-A27A5D55F5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9"/>
          <p:cNvGrpSpPr>
            <a:grpSpLocks/>
          </p:cNvGrpSpPr>
          <p:nvPr userDrawn="1"/>
        </p:nvGrpSpPr>
        <p:grpSpPr bwMode="auto">
          <a:xfrm>
            <a:off x="6945313" y="142875"/>
            <a:ext cx="2195512" cy="722313"/>
            <a:chOff x="6945313" y="142875"/>
            <a:chExt cx="2195512" cy="722313"/>
          </a:xfrm>
        </p:grpSpPr>
        <p:pic>
          <p:nvPicPr>
            <p:cNvPr id="8" name="Picture 7" descr="Damu_Logo_Ru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45313" y="196850"/>
              <a:ext cx="1989137" cy="617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9"/>
            <p:cNvSpPr>
              <a:spLocks/>
            </p:cNvSpPr>
            <p:nvPr userDrawn="1"/>
          </p:nvSpPr>
          <p:spPr bwMode="auto">
            <a:xfrm>
              <a:off x="8996363" y="142875"/>
              <a:ext cx="144462" cy="360363"/>
            </a:xfrm>
            <a:prstGeom prst="rect">
              <a:avLst/>
            </a:prstGeom>
            <a:solidFill>
              <a:srgbClr val="004080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200" dirty="0">
                <a:solidFill>
                  <a:srgbClr val="000000"/>
                </a:solidFill>
                <a:latin typeface="Gill Sans" charset="0"/>
                <a:cs typeface="+mn-cs"/>
                <a:sym typeface="Gill Sans" charset="0"/>
              </a:endParaRPr>
            </a:p>
          </p:txBody>
        </p:sp>
        <p:sp>
          <p:nvSpPr>
            <p:cNvPr id="10" name="Rectangle 10"/>
            <p:cNvSpPr>
              <a:spLocks/>
            </p:cNvSpPr>
            <p:nvPr userDrawn="1"/>
          </p:nvSpPr>
          <p:spPr bwMode="auto">
            <a:xfrm>
              <a:off x="8996363" y="503238"/>
              <a:ext cx="144462" cy="361950"/>
            </a:xfrm>
            <a:prstGeom prst="rect">
              <a:avLst/>
            </a:prstGeom>
            <a:solidFill>
              <a:srgbClr val="90C12F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200" dirty="0">
                <a:solidFill>
                  <a:srgbClr val="000000"/>
                </a:solidFill>
                <a:latin typeface="Gill Sans" charset="0"/>
                <a:cs typeface="+mn-cs"/>
                <a:sym typeface="Gill Sans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D0608-34AA-459E-A241-A2B8E4DB458D}" type="datetime1">
              <a:rPr lang="ru-RU"/>
              <a:pPr>
                <a:defRPr/>
              </a:pPr>
              <a:t>18.03.2011</a:t>
            </a:fld>
            <a:endParaRPr lang="ru-RU"/>
          </a:p>
        </p:txBody>
      </p:sp>
      <p:sp>
        <p:nvSpPr>
          <p:cNvPr id="12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963AB-F89F-4A03-B73E-B96245050C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9"/>
          <p:cNvGrpSpPr>
            <a:grpSpLocks/>
          </p:cNvGrpSpPr>
          <p:nvPr userDrawn="1"/>
        </p:nvGrpSpPr>
        <p:grpSpPr bwMode="auto">
          <a:xfrm>
            <a:off x="6945313" y="142875"/>
            <a:ext cx="2195512" cy="722313"/>
            <a:chOff x="6945313" y="142875"/>
            <a:chExt cx="2195512" cy="722313"/>
          </a:xfrm>
        </p:grpSpPr>
        <p:pic>
          <p:nvPicPr>
            <p:cNvPr id="4" name="Picture 7" descr="Damu_Logo_Ru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45313" y="196850"/>
              <a:ext cx="1989137" cy="617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9"/>
            <p:cNvSpPr>
              <a:spLocks/>
            </p:cNvSpPr>
            <p:nvPr userDrawn="1"/>
          </p:nvSpPr>
          <p:spPr bwMode="auto">
            <a:xfrm>
              <a:off x="8996363" y="142875"/>
              <a:ext cx="144462" cy="360363"/>
            </a:xfrm>
            <a:prstGeom prst="rect">
              <a:avLst/>
            </a:prstGeom>
            <a:solidFill>
              <a:srgbClr val="004080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200" dirty="0">
                <a:solidFill>
                  <a:srgbClr val="000000"/>
                </a:solidFill>
                <a:latin typeface="Gill Sans" charset="0"/>
                <a:cs typeface="+mn-cs"/>
                <a:sym typeface="Gill Sans" charset="0"/>
              </a:endParaRPr>
            </a:p>
          </p:txBody>
        </p:sp>
        <p:sp>
          <p:nvSpPr>
            <p:cNvPr id="6" name="Rectangle 10"/>
            <p:cNvSpPr>
              <a:spLocks/>
            </p:cNvSpPr>
            <p:nvPr userDrawn="1"/>
          </p:nvSpPr>
          <p:spPr bwMode="auto">
            <a:xfrm>
              <a:off x="8996363" y="503238"/>
              <a:ext cx="144462" cy="361950"/>
            </a:xfrm>
            <a:prstGeom prst="rect">
              <a:avLst/>
            </a:prstGeom>
            <a:solidFill>
              <a:srgbClr val="90C12F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200" dirty="0">
                <a:solidFill>
                  <a:srgbClr val="000000"/>
                </a:solidFill>
                <a:latin typeface="Gill Sans" charset="0"/>
                <a:cs typeface="+mn-cs"/>
                <a:sym typeface="Gill Sans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F2794-10B4-4499-9362-826A6EF7E696}" type="datetime1">
              <a:rPr lang="ru-RU"/>
              <a:pPr>
                <a:defRPr/>
              </a:pPr>
              <a:t>18.03.2011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C1D73-2C06-43A6-8618-6ACB602511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"/>
          <p:cNvGrpSpPr>
            <a:grpSpLocks/>
          </p:cNvGrpSpPr>
          <p:nvPr userDrawn="1"/>
        </p:nvGrpSpPr>
        <p:grpSpPr bwMode="auto">
          <a:xfrm>
            <a:off x="6945313" y="142875"/>
            <a:ext cx="2195512" cy="722313"/>
            <a:chOff x="6945313" y="142875"/>
            <a:chExt cx="2195512" cy="722313"/>
          </a:xfrm>
        </p:grpSpPr>
        <p:pic>
          <p:nvPicPr>
            <p:cNvPr id="3" name="Picture 7" descr="Damu_Logo_Ru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45313" y="196850"/>
              <a:ext cx="1989137" cy="617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Rectangle 9"/>
            <p:cNvSpPr>
              <a:spLocks/>
            </p:cNvSpPr>
            <p:nvPr userDrawn="1"/>
          </p:nvSpPr>
          <p:spPr bwMode="auto">
            <a:xfrm>
              <a:off x="8996363" y="142875"/>
              <a:ext cx="144462" cy="360363"/>
            </a:xfrm>
            <a:prstGeom prst="rect">
              <a:avLst/>
            </a:prstGeom>
            <a:solidFill>
              <a:srgbClr val="004080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200" dirty="0">
                <a:solidFill>
                  <a:srgbClr val="000000"/>
                </a:solidFill>
                <a:latin typeface="Gill Sans" charset="0"/>
                <a:cs typeface="+mn-cs"/>
                <a:sym typeface="Gill Sans" charset="0"/>
              </a:endParaRPr>
            </a:p>
          </p:txBody>
        </p:sp>
        <p:sp>
          <p:nvSpPr>
            <p:cNvPr id="5" name="Rectangle 10"/>
            <p:cNvSpPr>
              <a:spLocks/>
            </p:cNvSpPr>
            <p:nvPr userDrawn="1"/>
          </p:nvSpPr>
          <p:spPr bwMode="auto">
            <a:xfrm>
              <a:off x="8996363" y="503238"/>
              <a:ext cx="144462" cy="361950"/>
            </a:xfrm>
            <a:prstGeom prst="rect">
              <a:avLst/>
            </a:prstGeom>
            <a:solidFill>
              <a:srgbClr val="90C12F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200" dirty="0">
                <a:solidFill>
                  <a:srgbClr val="000000"/>
                </a:solidFill>
                <a:latin typeface="Gill Sans" charset="0"/>
                <a:cs typeface="+mn-cs"/>
                <a:sym typeface="Gill Sans" charset="0"/>
              </a:endParaRPr>
            </a:p>
          </p:txBody>
        </p:sp>
      </p:grpSp>
      <p:sp>
        <p:nvSpPr>
          <p:cNvPr id="6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C088E-2F1D-4A70-AB6F-66A13B03B0FB}" type="datetime1">
              <a:rPr lang="ru-RU"/>
              <a:pPr>
                <a:defRPr/>
              </a:pPr>
              <a:t>18.03.2011</a:t>
            </a:fld>
            <a:endParaRPr lang="ru-RU"/>
          </a:p>
        </p:txBody>
      </p:sp>
      <p:sp>
        <p:nvSpPr>
          <p:cNvPr id="7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1AEAF-AA9A-4417-9386-EE60BE388B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9"/>
          <p:cNvGrpSpPr>
            <a:grpSpLocks/>
          </p:cNvGrpSpPr>
          <p:nvPr userDrawn="1"/>
        </p:nvGrpSpPr>
        <p:grpSpPr bwMode="auto">
          <a:xfrm>
            <a:off x="6945313" y="142875"/>
            <a:ext cx="2195512" cy="722313"/>
            <a:chOff x="6945313" y="142875"/>
            <a:chExt cx="2195512" cy="722313"/>
          </a:xfrm>
        </p:grpSpPr>
        <p:pic>
          <p:nvPicPr>
            <p:cNvPr id="6" name="Picture 7" descr="Damu_Logo_Ru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45313" y="196850"/>
              <a:ext cx="1989137" cy="617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9"/>
            <p:cNvSpPr>
              <a:spLocks/>
            </p:cNvSpPr>
            <p:nvPr userDrawn="1"/>
          </p:nvSpPr>
          <p:spPr bwMode="auto">
            <a:xfrm>
              <a:off x="8996363" y="142875"/>
              <a:ext cx="144462" cy="360363"/>
            </a:xfrm>
            <a:prstGeom prst="rect">
              <a:avLst/>
            </a:prstGeom>
            <a:solidFill>
              <a:srgbClr val="004080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200" dirty="0">
                <a:solidFill>
                  <a:srgbClr val="000000"/>
                </a:solidFill>
                <a:latin typeface="Gill Sans" charset="0"/>
                <a:cs typeface="+mn-cs"/>
                <a:sym typeface="Gill Sans" charset="0"/>
              </a:endParaRPr>
            </a:p>
          </p:txBody>
        </p:sp>
        <p:sp>
          <p:nvSpPr>
            <p:cNvPr id="8" name="Rectangle 10"/>
            <p:cNvSpPr>
              <a:spLocks/>
            </p:cNvSpPr>
            <p:nvPr userDrawn="1"/>
          </p:nvSpPr>
          <p:spPr bwMode="auto">
            <a:xfrm>
              <a:off x="8996363" y="503238"/>
              <a:ext cx="144462" cy="361950"/>
            </a:xfrm>
            <a:prstGeom prst="rect">
              <a:avLst/>
            </a:prstGeom>
            <a:solidFill>
              <a:srgbClr val="90C12F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200" dirty="0">
                <a:solidFill>
                  <a:srgbClr val="000000"/>
                </a:solidFill>
                <a:latin typeface="Gill Sans" charset="0"/>
                <a:cs typeface="+mn-cs"/>
                <a:sym typeface="Gill Sans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ACE9F-F951-4C1E-96B8-05E49149C116}" type="datetime1">
              <a:rPr lang="ru-RU"/>
              <a:pPr>
                <a:defRPr/>
              </a:pPr>
              <a:t>18.03.2011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1DBCB-BB97-498C-A92F-D74A1DCEB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9"/>
          <p:cNvGrpSpPr>
            <a:grpSpLocks/>
          </p:cNvGrpSpPr>
          <p:nvPr userDrawn="1"/>
        </p:nvGrpSpPr>
        <p:grpSpPr bwMode="auto">
          <a:xfrm>
            <a:off x="6945313" y="142875"/>
            <a:ext cx="2195512" cy="722313"/>
            <a:chOff x="6945313" y="142875"/>
            <a:chExt cx="2195512" cy="722313"/>
          </a:xfrm>
        </p:grpSpPr>
        <p:pic>
          <p:nvPicPr>
            <p:cNvPr id="6" name="Picture 7" descr="Damu_Logo_Ru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45313" y="196850"/>
              <a:ext cx="1989137" cy="617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9"/>
            <p:cNvSpPr>
              <a:spLocks/>
            </p:cNvSpPr>
            <p:nvPr userDrawn="1"/>
          </p:nvSpPr>
          <p:spPr bwMode="auto">
            <a:xfrm>
              <a:off x="8996363" y="142875"/>
              <a:ext cx="144462" cy="360363"/>
            </a:xfrm>
            <a:prstGeom prst="rect">
              <a:avLst/>
            </a:prstGeom>
            <a:solidFill>
              <a:srgbClr val="004080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200" dirty="0">
                <a:solidFill>
                  <a:srgbClr val="000000"/>
                </a:solidFill>
                <a:latin typeface="Gill Sans" charset="0"/>
                <a:cs typeface="+mn-cs"/>
                <a:sym typeface="Gill Sans" charset="0"/>
              </a:endParaRPr>
            </a:p>
          </p:txBody>
        </p:sp>
        <p:sp>
          <p:nvSpPr>
            <p:cNvPr id="8" name="Rectangle 10"/>
            <p:cNvSpPr>
              <a:spLocks/>
            </p:cNvSpPr>
            <p:nvPr userDrawn="1"/>
          </p:nvSpPr>
          <p:spPr bwMode="auto">
            <a:xfrm>
              <a:off x="8996363" y="503238"/>
              <a:ext cx="144462" cy="361950"/>
            </a:xfrm>
            <a:prstGeom prst="rect">
              <a:avLst/>
            </a:prstGeom>
            <a:solidFill>
              <a:srgbClr val="90C12F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200" dirty="0">
                <a:solidFill>
                  <a:srgbClr val="000000"/>
                </a:solidFill>
                <a:latin typeface="Gill Sans" charset="0"/>
                <a:cs typeface="+mn-cs"/>
                <a:sym typeface="Gill Sans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BB8F8-C954-4DC8-80C7-873B25DC716F}" type="datetime1">
              <a:rPr lang="ru-RU"/>
              <a:pPr>
                <a:defRPr/>
              </a:pPr>
              <a:t>18.03.2011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00DFB-0BA7-4742-9D48-A0E8899B38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75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1438" y="60642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DB2F05-1213-4611-A99B-BCA745D42D5F}" type="datetime1">
              <a:rPr lang="ru-RU"/>
              <a:pPr>
                <a:defRPr/>
              </a:pPr>
              <a:t>18.03.2011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0642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38963" y="60642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03BE2D-30CA-4B33-80BD-A2987A13D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4"/>
          <p:cNvGrpSpPr>
            <a:grpSpLocks/>
          </p:cNvGrpSpPr>
          <p:nvPr/>
        </p:nvGrpSpPr>
        <p:grpSpPr bwMode="auto">
          <a:xfrm>
            <a:off x="0" y="6453188"/>
            <a:ext cx="9144000" cy="215900"/>
            <a:chOff x="0" y="4065"/>
            <a:chExt cx="8352" cy="147"/>
          </a:xfrm>
        </p:grpSpPr>
        <p:sp>
          <p:nvSpPr>
            <p:cNvPr id="8" name="Rectangle 9"/>
            <p:cNvSpPr>
              <a:spLocks/>
            </p:cNvSpPr>
            <p:nvPr userDrawn="1"/>
          </p:nvSpPr>
          <p:spPr bwMode="auto">
            <a:xfrm>
              <a:off x="0" y="4065"/>
              <a:ext cx="8352" cy="96"/>
            </a:xfrm>
            <a:prstGeom prst="rect">
              <a:avLst/>
            </a:prstGeom>
            <a:solidFill>
              <a:srgbClr val="004080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200" dirty="0">
                <a:solidFill>
                  <a:srgbClr val="000000"/>
                </a:solidFill>
                <a:latin typeface="Gill Sans" charset="0"/>
                <a:cs typeface="+mn-cs"/>
                <a:sym typeface="Gill Sans" charset="0"/>
              </a:endParaRPr>
            </a:p>
          </p:txBody>
        </p:sp>
        <p:sp>
          <p:nvSpPr>
            <p:cNvPr id="9" name="Rectangle 10"/>
            <p:cNvSpPr>
              <a:spLocks/>
            </p:cNvSpPr>
            <p:nvPr userDrawn="1"/>
          </p:nvSpPr>
          <p:spPr bwMode="auto">
            <a:xfrm>
              <a:off x="0" y="4156"/>
              <a:ext cx="8352" cy="56"/>
            </a:xfrm>
            <a:prstGeom prst="rect">
              <a:avLst/>
            </a:prstGeom>
            <a:solidFill>
              <a:srgbClr val="90C12F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200" dirty="0">
                <a:solidFill>
                  <a:srgbClr val="000000"/>
                </a:solidFill>
                <a:latin typeface="Gill Sans" charset="0"/>
                <a:cs typeface="+mn-cs"/>
                <a:sym typeface="Gill Sans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1" r:id="rId1"/>
    <p:sldLayoutId id="2147485322" r:id="rId2"/>
    <p:sldLayoutId id="2147485323" r:id="rId3"/>
    <p:sldLayoutId id="2147485324" r:id="rId4"/>
    <p:sldLayoutId id="2147485325" r:id="rId5"/>
    <p:sldLayoutId id="2147485326" r:id="rId6"/>
    <p:sldLayoutId id="2147485327" r:id="rId7"/>
    <p:sldLayoutId id="2147485328" r:id="rId8"/>
    <p:sldLayoutId id="2147485329" r:id="rId9"/>
    <p:sldLayoutId id="2147485330" r:id="rId10"/>
    <p:sldLayoutId id="214748533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gi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7.wmf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gi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7.wmf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gi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7.wmf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2"/>
          <p:cNvSpPr>
            <a:spLocks noGrp="1"/>
          </p:cNvSpPr>
          <p:nvPr>
            <p:ph type="ctrTitle"/>
          </p:nvPr>
        </p:nvSpPr>
        <p:spPr>
          <a:xfrm>
            <a:off x="642938" y="3286125"/>
            <a:ext cx="7772400" cy="1470025"/>
          </a:xfrm>
        </p:spPr>
        <p:txBody>
          <a:bodyPr/>
          <a:lstStyle/>
          <a:p>
            <a:r>
              <a:rPr lang="ru-RU" sz="2400" b="1" smtClean="0">
                <a:solidFill>
                  <a:srgbClr val="0000FF"/>
                </a:solidFill>
              </a:rPr>
              <a:t>Программа «Дорожная карта бизнеса – 2020»</a:t>
            </a: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4-е направление:</a:t>
            </a:r>
            <a:r>
              <a:rPr lang="ru-RU" sz="2800" b="1" smtClean="0">
                <a:ea typeface="MS PGothic" pitchFamily="34" charset="-128"/>
              </a:rPr>
              <a:t> «Усиление предпринимательского потенциала»</a:t>
            </a:r>
            <a:endParaRPr lang="ru-RU" sz="2800" b="1" smtClean="0"/>
          </a:p>
        </p:txBody>
      </p:sp>
      <p:sp>
        <p:nvSpPr>
          <p:cNvPr id="13315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5575300"/>
            <a:ext cx="6400800" cy="733425"/>
          </a:xfrm>
        </p:spPr>
        <p:txBody>
          <a:bodyPr/>
          <a:lstStyle/>
          <a:p>
            <a:r>
              <a:rPr lang="ru-RU" sz="1800" b="1" dirty="0" err="1" smtClean="0">
                <a:solidFill>
                  <a:schemeClr val="tx1"/>
                </a:solidFill>
              </a:rPr>
              <a:t>Алматы</a:t>
            </a:r>
            <a:r>
              <a:rPr lang="ru-RU" sz="1800" b="1" dirty="0" smtClean="0">
                <a:solidFill>
                  <a:schemeClr val="tx1"/>
                </a:solidFill>
              </a:rPr>
              <a:t>,</a:t>
            </a:r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Март </a:t>
            </a:r>
            <a:r>
              <a:rPr lang="ru-RU" sz="1800" b="1" dirty="0" smtClean="0">
                <a:solidFill>
                  <a:schemeClr val="tx1"/>
                </a:solidFill>
              </a:rPr>
              <a:t>2011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750" y="1196975"/>
          <a:ext cx="8136904" cy="4730891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3672408"/>
                <a:gridCol w="4464496"/>
              </a:tblGrid>
              <a:tr h="83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Уполномоченный орган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Министерство экономического развития и торговли РК</a:t>
                      </a:r>
                      <a:endParaRPr lang="ru-RU" dirty="0"/>
                    </a:p>
                  </a:txBody>
                  <a:tcPr/>
                </a:tc>
              </a:tr>
              <a:tr h="7648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Оператор Программы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Фонд «Даму»</a:t>
                      </a:r>
                      <a:endParaRPr lang="ru-RU" dirty="0"/>
                    </a:p>
                  </a:txBody>
                  <a:tcPr/>
                </a:tc>
              </a:tr>
              <a:tr h="83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Координатор Программы на местном уровне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МИО (</a:t>
                      </a:r>
                      <a:r>
                        <a:rPr lang="ru-RU" sz="1800" dirty="0" err="1" smtClean="0"/>
                        <a:t>Акиматы</a:t>
                      </a:r>
                      <a:r>
                        <a:rPr lang="ru-RU" sz="1800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83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МЗО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Международные и зарубежные организации</a:t>
                      </a:r>
                      <a:endParaRPr lang="ru-RU" dirty="0"/>
                    </a:p>
                  </a:txBody>
                  <a:tcPr/>
                </a:tc>
              </a:tr>
              <a:tr h="14126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Участник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руководители высшего и среднего звена предприятий малого и среднего бизнеса, осуществляющих деятельность в приоритетных секторах экономики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543" name="Заголовок 2"/>
          <p:cNvSpPr>
            <a:spLocks noGrp="1"/>
          </p:cNvSpPr>
          <p:nvPr>
            <p:ph type="title"/>
          </p:nvPr>
        </p:nvSpPr>
        <p:spPr>
          <a:xfrm>
            <a:off x="431800" y="287338"/>
            <a:ext cx="8229600" cy="549275"/>
          </a:xfrm>
        </p:spPr>
        <p:txBody>
          <a:bodyPr anchor="t"/>
          <a:lstStyle/>
          <a:p>
            <a:pPr algn="l"/>
            <a:r>
              <a:rPr lang="ru-RU" sz="2000" b="1" smtClean="0"/>
              <a:t>Участники проекта «Деловые связи»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F8E3A-4EF1-46DF-8556-E7B2F2EA5B8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39750" y="1012825"/>
            <a:ext cx="3887788" cy="4318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/>
              <a:t>1-этап </a:t>
            </a:r>
            <a:r>
              <a:rPr lang="ru-RU" sz="1600" b="1" dirty="0"/>
              <a:t>Проекта «Деловые Связи»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750" y="1587500"/>
            <a:ext cx="3887788" cy="436563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/>
              <a:t>Подача  заявок на участие в Проекте 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750" y="3057525"/>
            <a:ext cx="3887788" cy="436563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/>
              <a:t>Отбор участников Проекта МЗО и АО «ФРП «Даму»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750" y="3740150"/>
            <a:ext cx="3887788" cy="43815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/>
              <a:t>Согласование списков участников Проекта МЭРТ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750" y="2228850"/>
            <a:ext cx="3887788" cy="6477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200" dirty="0"/>
          </a:p>
          <a:p>
            <a:pPr algn="ctr">
              <a:defRPr/>
            </a:pPr>
            <a:r>
              <a:rPr lang="ru-RU" sz="1200" dirty="0"/>
              <a:t>Формирование сводной заявки, группирование его по отраслям и направление  АО «ФРП «Даму»  на  рассмотрение МЗО</a:t>
            </a:r>
          </a:p>
          <a:p>
            <a:pPr algn="ctr">
              <a:defRPr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9750" y="4454525"/>
            <a:ext cx="3887788" cy="6477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/>
              <a:t>Организация </a:t>
            </a:r>
            <a:r>
              <a:rPr lang="ru-RU" sz="1200" dirty="0" err="1"/>
              <a:t>бизнес-тренингов</a:t>
            </a:r>
            <a:r>
              <a:rPr lang="ru-RU" sz="1200" dirty="0"/>
              <a:t> МЗО и АО «ФРП «Даму»  с привлечением иностранных и отечественных </a:t>
            </a:r>
            <a:r>
              <a:rPr lang="ru-RU" sz="1200" dirty="0" err="1"/>
              <a:t>бизнес-тренеров</a:t>
            </a:r>
            <a:endParaRPr lang="ru-RU" sz="12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750" y="5307013"/>
            <a:ext cx="3887788" cy="78581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/>
              <a:t>Предоставление доработанных бизнес-планов, участников желающих продолжить участие в Проекте, в АО «ФРП «Даму» и МЗО  для участия во втором этапе Проекта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860925" y="1012825"/>
            <a:ext cx="3887788" cy="434975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/>
              <a:t>2-этап </a:t>
            </a:r>
            <a:r>
              <a:rPr lang="ru-RU" sz="1600" b="1" dirty="0"/>
              <a:t>Проекта «Деловые Связи»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860925" y="1587500"/>
            <a:ext cx="3887788" cy="436563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/>
              <a:t>Отбор лучших представленных бизнес-планов, разработанных в рамках </a:t>
            </a:r>
            <a:r>
              <a:rPr lang="ru-RU" sz="1200" dirty="0" smtClean="0"/>
              <a:t>1-этапа </a:t>
            </a:r>
            <a:r>
              <a:rPr lang="ru-RU" sz="1200" dirty="0"/>
              <a:t>Проекта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860925" y="2960688"/>
            <a:ext cx="3887788" cy="43815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/>
              <a:t>Рассмотрение Рабочей </a:t>
            </a:r>
            <a:r>
              <a:rPr lang="ru-RU" sz="1200" dirty="0" smtClean="0"/>
              <a:t>группой </a:t>
            </a:r>
            <a:r>
              <a:rPr lang="ru-RU" sz="1200" dirty="0"/>
              <a:t>перечня участников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860925" y="3675063"/>
            <a:ext cx="3887788" cy="7874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/>
              <a:t>Составление календаря групповых программ и поиск предприятий-партнеров МЗО и АО «ФРП «Даму» для проведения тематических бизнес-стажировок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860925" y="2266950"/>
            <a:ext cx="3887788" cy="436563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200" dirty="0"/>
          </a:p>
          <a:p>
            <a:pPr algn="ctr">
              <a:defRPr/>
            </a:pPr>
            <a:r>
              <a:rPr lang="ru-RU" sz="1200" dirty="0"/>
              <a:t>Внесение в МЭРТ перечня участников для участия во </a:t>
            </a:r>
            <a:r>
              <a:rPr lang="ru-RU" sz="1200" dirty="0" smtClean="0"/>
              <a:t>2-этапе </a:t>
            </a:r>
            <a:r>
              <a:rPr lang="ru-RU" sz="1200" dirty="0"/>
              <a:t>Проекта</a:t>
            </a:r>
          </a:p>
          <a:p>
            <a:pPr algn="ctr">
              <a:defRPr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860925" y="4689475"/>
            <a:ext cx="3887788" cy="436563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/>
              <a:t>Направление  участников Программы на стажировку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860925" y="5408613"/>
            <a:ext cx="3887788" cy="6477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/>
              <a:t>Подготовка участниками </a:t>
            </a:r>
            <a:r>
              <a:rPr lang="ru-RU" sz="1200" dirty="0" smtClean="0"/>
              <a:t>Программы детального </a:t>
            </a:r>
            <a:r>
              <a:rPr lang="ru-RU" sz="1200" dirty="0"/>
              <a:t>Плана развития предприятия </a:t>
            </a:r>
            <a:r>
              <a:rPr lang="ru-RU" sz="1200" dirty="0" smtClean="0"/>
              <a:t>, с </a:t>
            </a:r>
            <a:r>
              <a:rPr lang="ru-RU" sz="1200" dirty="0"/>
              <a:t>учетом полученных </a:t>
            </a:r>
            <a:r>
              <a:rPr lang="ru-RU" sz="1200" dirty="0" smtClean="0"/>
              <a:t>знаний</a:t>
            </a:r>
            <a:endParaRPr lang="ru-RU" sz="1200" dirty="0"/>
          </a:p>
        </p:txBody>
      </p:sp>
      <p:sp>
        <p:nvSpPr>
          <p:cNvPr id="23568" name="Прямоугольник 28"/>
          <p:cNvSpPr>
            <a:spLocks noChangeArrowheads="1"/>
          </p:cNvSpPr>
          <p:nvPr/>
        </p:nvSpPr>
        <p:spPr bwMode="auto">
          <a:xfrm>
            <a:off x="431800" y="287338"/>
            <a:ext cx="735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Механизм реализации Проекта «Деловые Связи»</a:t>
            </a:r>
          </a:p>
        </p:txBody>
      </p:sp>
      <p:cxnSp>
        <p:nvCxnSpPr>
          <p:cNvPr id="35" name="Прямая со стрелкой 34"/>
          <p:cNvCxnSpPr>
            <a:stCxn id="5" idx="2"/>
            <a:endCxn id="8" idx="0"/>
          </p:cNvCxnSpPr>
          <p:nvPr/>
        </p:nvCxnSpPr>
        <p:spPr>
          <a:xfrm rot="5400000">
            <a:off x="2382044" y="2126456"/>
            <a:ext cx="203200" cy="158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8" idx="2"/>
            <a:endCxn id="6" idx="0"/>
          </p:cNvCxnSpPr>
          <p:nvPr/>
        </p:nvCxnSpPr>
        <p:spPr>
          <a:xfrm rot="5400000">
            <a:off x="2393156" y="2966244"/>
            <a:ext cx="180975" cy="158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6" idx="2"/>
            <a:endCxn id="7" idx="0"/>
          </p:cNvCxnSpPr>
          <p:nvPr/>
        </p:nvCxnSpPr>
        <p:spPr>
          <a:xfrm rot="5400000">
            <a:off x="2360612" y="3617913"/>
            <a:ext cx="246063" cy="158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7" idx="2"/>
            <a:endCxn id="11" idx="0"/>
          </p:cNvCxnSpPr>
          <p:nvPr/>
        </p:nvCxnSpPr>
        <p:spPr>
          <a:xfrm rot="5400000">
            <a:off x="2345531" y="4317207"/>
            <a:ext cx="276225" cy="158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1" idx="2"/>
            <a:endCxn id="12" idx="0"/>
          </p:cNvCxnSpPr>
          <p:nvPr/>
        </p:nvCxnSpPr>
        <p:spPr>
          <a:xfrm rot="5400000">
            <a:off x="2382044" y="5204619"/>
            <a:ext cx="203200" cy="158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18" idx="2"/>
            <a:endCxn id="21" idx="0"/>
          </p:cNvCxnSpPr>
          <p:nvPr/>
        </p:nvCxnSpPr>
        <p:spPr>
          <a:xfrm rot="5400000">
            <a:off x="6684169" y="2145506"/>
            <a:ext cx="241300" cy="158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21" idx="2"/>
            <a:endCxn id="19" idx="0"/>
          </p:cNvCxnSpPr>
          <p:nvPr/>
        </p:nvCxnSpPr>
        <p:spPr>
          <a:xfrm rot="5400000">
            <a:off x="6676231" y="2832894"/>
            <a:ext cx="257175" cy="158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19" idx="2"/>
            <a:endCxn id="20" idx="0"/>
          </p:cNvCxnSpPr>
          <p:nvPr/>
        </p:nvCxnSpPr>
        <p:spPr>
          <a:xfrm rot="5400000">
            <a:off x="6666706" y="3536157"/>
            <a:ext cx="276225" cy="158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20" idx="2"/>
            <a:endCxn id="24" idx="0"/>
          </p:cNvCxnSpPr>
          <p:nvPr/>
        </p:nvCxnSpPr>
        <p:spPr>
          <a:xfrm rot="5400000">
            <a:off x="6691313" y="4575175"/>
            <a:ext cx="227012" cy="158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24" idx="2"/>
            <a:endCxn id="25" idx="0"/>
          </p:cNvCxnSpPr>
          <p:nvPr/>
        </p:nvCxnSpPr>
        <p:spPr>
          <a:xfrm rot="5400000">
            <a:off x="6663531" y="5268119"/>
            <a:ext cx="282575" cy="158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446C42-208C-42D4-B915-8694226528A0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65"/>
          <p:cNvSpPr>
            <a:spLocks noChangeArrowheads="1"/>
          </p:cNvSpPr>
          <p:nvPr/>
        </p:nvSpPr>
        <p:spPr bwMode="auto">
          <a:xfrm>
            <a:off x="6659563" y="1268413"/>
            <a:ext cx="2233612" cy="1944687"/>
          </a:xfrm>
          <a:prstGeom prst="roundRect">
            <a:avLst>
              <a:gd name="adj" fmla="val 3143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468000" rIns="36000"/>
          <a:lstStyle/>
          <a:p>
            <a:pPr marL="138113" indent="-138113" algn="ctr" eaLnBrk="0" hangingPunct="0">
              <a:spcAft>
                <a:spcPts val="60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МИО: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200" dirty="0"/>
              <a:t>Прием заявок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200" dirty="0"/>
              <a:t>Отбор заявок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200" dirty="0"/>
              <a:t>Направление заявок Оператору программы</a:t>
            </a:r>
          </a:p>
        </p:txBody>
      </p:sp>
      <p:sp>
        <p:nvSpPr>
          <p:cNvPr id="22" name="AutoShape 65"/>
          <p:cNvSpPr>
            <a:spLocks noChangeArrowheads="1"/>
          </p:cNvSpPr>
          <p:nvPr/>
        </p:nvSpPr>
        <p:spPr bwMode="auto">
          <a:xfrm>
            <a:off x="2843213" y="1268413"/>
            <a:ext cx="3600450" cy="4392612"/>
          </a:xfrm>
          <a:prstGeom prst="roundRect">
            <a:avLst>
              <a:gd name="adj" fmla="val 2186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468000" rIns="36000"/>
          <a:lstStyle/>
          <a:p>
            <a:pPr algn="ctr">
              <a:spcAft>
                <a:spcPts val="60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Фонд «Даму»: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300" dirty="0"/>
              <a:t>Формирование сводной заявки, группирование </a:t>
            </a:r>
            <a:r>
              <a:rPr lang="ru-RU" sz="1300" dirty="0" smtClean="0"/>
              <a:t>по </a:t>
            </a:r>
            <a:r>
              <a:rPr lang="ru-RU" sz="1300" dirty="0"/>
              <a:t>отраслям и </a:t>
            </a:r>
            <a:r>
              <a:rPr lang="ru-RU" sz="1300" dirty="0" smtClean="0"/>
              <a:t>предоставление на  </a:t>
            </a:r>
            <a:r>
              <a:rPr lang="ru-RU" sz="1300" dirty="0"/>
              <a:t>рассмотрение </a:t>
            </a:r>
            <a:r>
              <a:rPr lang="ru-RU" sz="1300" dirty="0" smtClean="0"/>
              <a:t>МЗО</a:t>
            </a:r>
            <a:endParaRPr lang="ru-RU" sz="1300" dirty="0"/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300" dirty="0">
                <a:solidFill>
                  <a:schemeClr val="tx1"/>
                </a:solidFill>
              </a:rPr>
              <a:t>Отбор совместно с МЗО и МЭРТ отрасли (</a:t>
            </a:r>
            <a:r>
              <a:rPr lang="ru-RU" sz="1300" dirty="0" err="1">
                <a:solidFill>
                  <a:schemeClr val="tx1"/>
                </a:solidFill>
              </a:rPr>
              <a:t>подотрасли</a:t>
            </a:r>
            <a:r>
              <a:rPr lang="ru-RU" sz="1300" dirty="0">
                <a:solidFill>
                  <a:schemeClr val="tx1"/>
                </a:solidFill>
              </a:rPr>
              <a:t>) в зависимости от специализации принимающих стран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300" dirty="0"/>
              <a:t>Отбор участников Проекта (совместно с МЗО) 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300" dirty="0"/>
              <a:t>Организация совместно с МЗО  </a:t>
            </a:r>
            <a:r>
              <a:rPr lang="ru-RU" sz="1300" dirty="0" err="1"/>
              <a:t>бизнес-тренингов</a:t>
            </a:r>
            <a:r>
              <a:rPr lang="ru-RU" sz="1300" dirty="0"/>
              <a:t>  с привлечением иностранных и отечественных </a:t>
            </a:r>
            <a:r>
              <a:rPr lang="ru-RU" sz="1300" dirty="0" err="1"/>
              <a:t>бизнес-тренеров</a:t>
            </a:r>
            <a:endParaRPr lang="ru-RU" sz="1300" dirty="0"/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300" dirty="0"/>
              <a:t>Прием доработанных бизнес-планов участников, желающих продолжить участие во </a:t>
            </a:r>
            <a:r>
              <a:rPr lang="ru-RU" sz="1300" dirty="0" smtClean="0"/>
              <a:t>2-этапе </a:t>
            </a:r>
            <a:r>
              <a:rPr lang="ru-RU" sz="1300" dirty="0"/>
              <a:t>Проекта</a:t>
            </a:r>
          </a:p>
        </p:txBody>
      </p:sp>
      <p:sp>
        <p:nvSpPr>
          <p:cNvPr id="17" name="AutoShape 65"/>
          <p:cNvSpPr>
            <a:spLocks noChangeArrowheads="1"/>
          </p:cNvSpPr>
          <p:nvPr/>
        </p:nvSpPr>
        <p:spPr bwMode="auto">
          <a:xfrm>
            <a:off x="250825" y="1268413"/>
            <a:ext cx="2376488" cy="4392612"/>
          </a:xfrm>
          <a:prstGeom prst="roundRect">
            <a:avLst>
              <a:gd name="adj" fmla="val 4600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88900"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marL="88900"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МЭРТ</a:t>
            </a:r>
          </a:p>
          <a:p>
            <a:pPr marL="88900" algn="ctr">
              <a:defRPr/>
            </a:pPr>
            <a:endParaRPr lang="ru-RU" sz="1200" b="1" dirty="0">
              <a:solidFill>
                <a:schemeClr val="tx1"/>
              </a:solidFill>
            </a:endParaRPr>
          </a:p>
          <a:p>
            <a:pPr marL="177800" indent="-1778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300" dirty="0"/>
              <a:t>Согласование распределения отраслей по МЗО</a:t>
            </a:r>
          </a:p>
          <a:p>
            <a:pPr marL="177800" indent="-1778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300" dirty="0"/>
              <a:t>Разработка совместно с Фондом «Даму и МЗО программы обучения</a:t>
            </a:r>
          </a:p>
          <a:p>
            <a:pPr marL="177800" indent="-1778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300" dirty="0"/>
              <a:t>Привлечение совместно с МЗО и Фондом «Даму» иностранных и отечественных обучающих центров для проведения </a:t>
            </a:r>
            <a:r>
              <a:rPr lang="ru-RU" sz="1300" dirty="0" err="1"/>
              <a:t>бизнес-тренингов</a:t>
            </a:r>
            <a:endParaRPr lang="ru-RU" sz="1300" b="1" dirty="0">
              <a:solidFill>
                <a:schemeClr val="tx1"/>
              </a:solidFill>
            </a:endParaRPr>
          </a:p>
        </p:txBody>
      </p:sp>
      <p:pic>
        <p:nvPicPr>
          <p:cNvPr id="24581" name="Picture 5" descr="Damu_Logo_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4300" y="1335088"/>
            <a:ext cx="14128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Рисунок 1" descr="500px-Coat_of_arms_of_Kazakhsta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450" y="1341438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AutoShape 65"/>
          <p:cNvSpPr>
            <a:spLocks noChangeArrowheads="1"/>
          </p:cNvSpPr>
          <p:nvPr/>
        </p:nvSpPr>
        <p:spPr bwMode="auto">
          <a:xfrm>
            <a:off x="6659563" y="3429000"/>
            <a:ext cx="2233612" cy="2232025"/>
          </a:xfrm>
          <a:prstGeom prst="roundRect">
            <a:avLst>
              <a:gd name="adj" fmla="val 4293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468000"/>
          <a:lstStyle/>
          <a:p>
            <a:pPr algn="ctr">
              <a:spcAft>
                <a:spcPts val="60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Заявители: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ru-RU" sz="1200" dirty="0"/>
              <a:t>Подача заявки </a:t>
            </a:r>
            <a:r>
              <a:rPr lang="kk-KZ" sz="1200" dirty="0"/>
              <a:t>в МИО или объединение субъектов ЧП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ru-RU" sz="1200" dirty="0"/>
              <a:t>Участие в </a:t>
            </a:r>
            <a:r>
              <a:rPr lang="ru-RU" sz="1200" dirty="0" err="1"/>
              <a:t>бизнес-семинарах</a:t>
            </a:r>
            <a:endParaRPr lang="ru-RU" sz="1200" dirty="0"/>
          </a:p>
          <a:p>
            <a:pPr marL="228600" indent="-228600">
              <a:buFont typeface="+mj-lt"/>
              <a:buAutoNum type="arabicPeriod"/>
              <a:defRPr/>
            </a:pPr>
            <a:r>
              <a:rPr lang="ru-RU" sz="1200" dirty="0"/>
              <a:t>Подготовка бизнес-планов</a:t>
            </a:r>
          </a:p>
        </p:txBody>
      </p:sp>
      <p:pic>
        <p:nvPicPr>
          <p:cNvPr id="24584" name="Picture 12" descr="C:\Program Files\Microsoft Office\MEDIA\CAGCAT10\j0149481.wmf"/>
          <p:cNvPicPr>
            <a:picLocks noChangeAspect="1" noChangeArrowheads="1"/>
          </p:cNvPicPr>
          <p:nvPr/>
        </p:nvPicPr>
        <p:blipFill>
          <a:blip r:embed="rId5" cstate="print"/>
          <a:srcRect t="23134" b="40514"/>
          <a:stretch>
            <a:fillRect/>
          </a:stretch>
        </p:blipFill>
        <p:spPr bwMode="auto">
          <a:xfrm>
            <a:off x="7164388" y="3500438"/>
            <a:ext cx="1079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585" name="Группа 29"/>
          <p:cNvGrpSpPr>
            <a:grpSpLocks/>
          </p:cNvGrpSpPr>
          <p:nvPr/>
        </p:nvGrpSpPr>
        <p:grpSpPr bwMode="auto">
          <a:xfrm>
            <a:off x="6954838" y="1304925"/>
            <a:ext cx="1720850" cy="468313"/>
            <a:chOff x="4932039" y="2077516"/>
            <a:chExt cx="1721269" cy="468000"/>
          </a:xfrm>
        </p:grpSpPr>
        <p:pic>
          <p:nvPicPr>
            <p:cNvPr id="24588" name="Рисунок 5" descr="Эмблема Каробласти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319472" y="2077516"/>
              <a:ext cx="498366" cy="46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9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932039" y="2099632"/>
              <a:ext cx="422105" cy="405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0" name="Picture 9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793422" y="2099632"/>
              <a:ext cx="435921" cy="4206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1" name="Picture 11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230920" y="2099632"/>
              <a:ext cx="422388" cy="424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586" name="Прямоугольник 28"/>
          <p:cNvSpPr>
            <a:spLocks noChangeArrowheads="1"/>
          </p:cNvSpPr>
          <p:nvPr/>
        </p:nvSpPr>
        <p:spPr bwMode="auto">
          <a:xfrm>
            <a:off x="431800" y="287338"/>
            <a:ext cx="5689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/>
              <a:t>Действия участников по</a:t>
            </a:r>
            <a:r>
              <a:rPr lang="ru-RU" sz="2000" dirty="0"/>
              <a:t> </a:t>
            </a:r>
            <a:r>
              <a:rPr lang="ru-RU" sz="2000" b="1" dirty="0"/>
              <a:t>Проекту «Деловые Связи» 1-этап</a:t>
            </a: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EFF812-75A3-439B-BF81-0D6B56DC4CB4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65"/>
          <p:cNvSpPr>
            <a:spLocks noChangeArrowheads="1"/>
          </p:cNvSpPr>
          <p:nvPr/>
        </p:nvSpPr>
        <p:spPr bwMode="auto">
          <a:xfrm>
            <a:off x="6659563" y="1268413"/>
            <a:ext cx="2233612" cy="1944687"/>
          </a:xfrm>
          <a:prstGeom prst="roundRect">
            <a:avLst>
              <a:gd name="adj" fmla="val 3143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468000" rIns="36000"/>
          <a:lstStyle/>
          <a:p>
            <a:pPr marL="138113" indent="-138113" algn="ctr" eaLnBrk="0" hangingPunct="0">
              <a:spcAft>
                <a:spcPts val="60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МИО: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ru-RU" sz="1200" dirty="0"/>
              <a:t>Отбор совместно с Фондом «Даму» и МЗО лучших представленных бизнес-планов, разработанных в рамках </a:t>
            </a:r>
            <a:r>
              <a:rPr lang="ru-RU" sz="1200" dirty="0" smtClean="0"/>
              <a:t> 1-этапа </a:t>
            </a:r>
            <a:r>
              <a:rPr lang="ru-RU" sz="1200" dirty="0"/>
              <a:t>Проекта</a:t>
            </a:r>
          </a:p>
        </p:txBody>
      </p:sp>
      <p:sp>
        <p:nvSpPr>
          <p:cNvPr id="22" name="AutoShape 65"/>
          <p:cNvSpPr>
            <a:spLocks noChangeArrowheads="1"/>
          </p:cNvSpPr>
          <p:nvPr/>
        </p:nvSpPr>
        <p:spPr bwMode="auto">
          <a:xfrm>
            <a:off x="2843213" y="1268413"/>
            <a:ext cx="3600450" cy="4608512"/>
          </a:xfrm>
          <a:prstGeom prst="roundRect">
            <a:avLst>
              <a:gd name="adj" fmla="val 2186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468000" rIns="36000"/>
          <a:lstStyle/>
          <a:p>
            <a:pPr algn="ctr">
              <a:spcAft>
                <a:spcPts val="60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Фонд «Даму»:</a:t>
            </a:r>
          </a:p>
          <a:p>
            <a:pPr marL="254000" indent="-2540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400" dirty="0"/>
              <a:t>Отбор совместно с МИО и МЗО лучших представленных бизнес-планов, разработанных в рамках </a:t>
            </a:r>
            <a:r>
              <a:rPr lang="ru-RU" sz="1400" dirty="0" smtClean="0"/>
              <a:t>          1- </a:t>
            </a:r>
            <a:r>
              <a:rPr lang="ru-RU" sz="1400" dirty="0"/>
              <a:t>этапа Проекта</a:t>
            </a:r>
          </a:p>
          <a:p>
            <a:pPr marL="254000" indent="-2540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400" dirty="0"/>
              <a:t>Составление совместно с МЗО календаря групповых программ и поиск предприятий-партнеров для проведения тематических </a:t>
            </a:r>
            <a:r>
              <a:rPr lang="ru-RU" sz="1400" dirty="0" err="1"/>
              <a:t>бизнес-стажировок</a:t>
            </a:r>
            <a:endParaRPr lang="ru-RU" sz="1400" dirty="0"/>
          </a:p>
          <a:p>
            <a:pPr marL="254000" indent="-2540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400" dirty="0"/>
              <a:t>Направление  участников Программы на стажировку</a:t>
            </a:r>
          </a:p>
          <a:p>
            <a:pPr marL="254000" indent="-2540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400" dirty="0"/>
              <a:t>Прием доработанных бизнес-планов, участников желающих продолжить участие во </a:t>
            </a:r>
            <a:r>
              <a:rPr lang="ru-RU" sz="1400" dirty="0" smtClean="0"/>
              <a:t>2-этапе </a:t>
            </a:r>
            <a:r>
              <a:rPr lang="ru-RU" sz="1400" dirty="0"/>
              <a:t>Проекта</a:t>
            </a:r>
          </a:p>
        </p:txBody>
      </p:sp>
      <p:sp>
        <p:nvSpPr>
          <p:cNvPr id="17" name="AutoShape 65"/>
          <p:cNvSpPr>
            <a:spLocks noChangeArrowheads="1"/>
          </p:cNvSpPr>
          <p:nvPr/>
        </p:nvSpPr>
        <p:spPr bwMode="auto">
          <a:xfrm>
            <a:off x="250825" y="1268413"/>
            <a:ext cx="2376488" cy="4608512"/>
          </a:xfrm>
          <a:prstGeom prst="roundRect">
            <a:avLst>
              <a:gd name="adj" fmla="val 4600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88900"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marL="88900"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МЭРТ</a:t>
            </a:r>
          </a:p>
          <a:p>
            <a:pPr marL="88900" algn="ctr">
              <a:defRPr/>
            </a:pPr>
            <a:endParaRPr lang="ru-RU" sz="1200" b="1" dirty="0">
              <a:solidFill>
                <a:schemeClr val="tx1"/>
              </a:solidFill>
            </a:endParaRPr>
          </a:p>
          <a:p>
            <a:pPr marL="254000" indent="-254000">
              <a:buFont typeface="+mj-lt"/>
              <a:buAutoNum type="arabicPeriod"/>
              <a:defRPr/>
            </a:pPr>
            <a:r>
              <a:rPr lang="ru-RU" sz="1400" dirty="0"/>
              <a:t>Вынесение перечня участников на рассмотрение РГ </a:t>
            </a:r>
          </a:p>
        </p:txBody>
      </p:sp>
      <p:pic>
        <p:nvPicPr>
          <p:cNvPr id="25605" name="Picture 5" descr="Damu_Logo_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4300" y="1335088"/>
            <a:ext cx="14128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Рисунок 1" descr="500px-Coat_of_arms_of_Kazakhsta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450" y="1341438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AutoShape 65"/>
          <p:cNvSpPr>
            <a:spLocks noChangeArrowheads="1"/>
          </p:cNvSpPr>
          <p:nvPr/>
        </p:nvSpPr>
        <p:spPr bwMode="auto">
          <a:xfrm>
            <a:off x="6659563" y="3429000"/>
            <a:ext cx="2233612" cy="2447925"/>
          </a:xfrm>
          <a:prstGeom prst="roundRect">
            <a:avLst>
              <a:gd name="adj" fmla="val 4293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468000"/>
          <a:lstStyle/>
          <a:p>
            <a:pPr algn="ctr">
              <a:spcAft>
                <a:spcPts val="60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Заявители: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kk-KZ" sz="1200" dirty="0"/>
              <a:t>Подача заявки в МИО или объединение субъектов ЧП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ru-RU" sz="1200" dirty="0"/>
              <a:t>Подготовка детального Плана развития предприятия </a:t>
            </a:r>
            <a:r>
              <a:rPr lang="ru-RU" sz="1200" dirty="0" smtClean="0"/>
              <a:t>, с </a:t>
            </a:r>
            <a:r>
              <a:rPr lang="ru-RU" sz="1200" dirty="0"/>
              <a:t>учетом полученных </a:t>
            </a:r>
            <a:r>
              <a:rPr lang="ru-RU" sz="1200" dirty="0" smtClean="0"/>
              <a:t>знаний</a:t>
            </a:r>
            <a:endParaRPr lang="ru-RU" sz="1200" dirty="0"/>
          </a:p>
        </p:txBody>
      </p:sp>
      <p:pic>
        <p:nvPicPr>
          <p:cNvPr id="25608" name="Picture 12" descr="C:\Program Files\Microsoft Office\MEDIA\CAGCAT10\j0149481.wmf"/>
          <p:cNvPicPr>
            <a:picLocks noChangeAspect="1" noChangeArrowheads="1"/>
          </p:cNvPicPr>
          <p:nvPr/>
        </p:nvPicPr>
        <p:blipFill>
          <a:blip r:embed="rId5" cstate="print"/>
          <a:srcRect t="23134" b="40514"/>
          <a:stretch>
            <a:fillRect/>
          </a:stretch>
        </p:blipFill>
        <p:spPr bwMode="auto">
          <a:xfrm>
            <a:off x="7164388" y="3500438"/>
            <a:ext cx="1079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609" name="Группа 29"/>
          <p:cNvGrpSpPr>
            <a:grpSpLocks/>
          </p:cNvGrpSpPr>
          <p:nvPr/>
        </p:nvGrpSpPr>
        <p:grpSpPr bwMode="auto">
          <a:xfrm>
            <a:off x="6954838" y="1304925"/>
            <a:ext cx="1720850" cy="468313"/>
            <a:chOff x="4932039" y="2077516"/>
            <a:chExt cx="1721269" cy="468000"/>
          </a:xfrm>
        </p:grpSpPr>
        <p:pic>
          <p:nvPicPr>
            <p:cNvPr id="25612" name="Рисунок 5" descr="Эмблема Каробласти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319472" y="2077516"/>
              <a:ext cx="498366" cy="46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3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932039" y="2099632"/>
              <a:ext cx="422105" cy="405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4" name="Picture 9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793422" y="2099632"/>
              <a:ext cx="435921" cy="4206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5" name="Picture 11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230920" y="2099632"/>
              <a:ext cx="422388" cy="424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10" name="Прямоугольник 28"/>
          <p:cNvSpPr>
            <a:spLocks noChangeArrowheads="1"/>
          </p:cNvSpPr>
          <p:nvPr/>
        </p:nvSpPr>
        <p:spPr bwMode="auto">
          <a:xfrm>
            <a:off x="431800" y="287338"/>
            <a:ext cx="5689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/>
              <a:t>Действия участников по</a:t>
            </a:r>
            <a:r>
              <a:rPr lang="ru-RU" sz="2000" dirty="0"/>
              <a:t> </a:t>
            </a:r>
            <a:r>
              <a:rPr lang="ru-RU" sz="2000" b="1" dirty="0"/>
              <a:t>Проекту «Деловые Связи» 2-этап</a:t>
            </a: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EA874-55DD-4A29-BF68-1455BBE2955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трелка вниз 24"/>
          <p:cNvSpPr/>
          <p:nvPr/>
        </p:nvSpPr>
        <p:spPr>
          <a:xfrm>
            <a:off x="5148263" y="2852738"/>
            <a:ext cx="1581150" cy="1871662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>
              <a:latin typeface="+mj-lt"/>
            </a:endParaRPr>
          </a:p>
        </p:txBody>
      </p:sp>
      <p:sp>
        <p:nvSpPr>
          <p:cNvPr id="2" name="Стрелка вниз 24"/>
          <p:cNvSpPr/>
          <p:nvPr/>
        </p:nvSpPr>
        <p:spPr>
          <a:xfrm>
            <a:off x="1042988" y="2997200"/>
            <a:ext cx="1316037" cy="1655763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>
              <a:latin typeface="+mj-lt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850" y="2349500"/>
            <a:ext cx="2519363" cy="8636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/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latin typeface="+mj-lt"/>
              </a:rPr>
              <a:t>Целевой трансферт </a:t>
            </a:r>
          </a:p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latin typeface="+mj-lt"/>
              </a:rPr>
              <a:t>из республиканского</a:t>
            </a:r>
          </a:p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latin typeface="+mj-lt"/>
              </a:rPr>
              <a:t>бюджета</a:t>
            </a:r>
          </a:p>
        </p:txBody>
      </p:sp>
      <p:sp>
        <p:nvSpPr>
          <p:cNvPr id="10" name="Скругленный прямоугольник 10"/>
          <p:cNvSpPr/>
          <p:nvPr/>
        </p:nvSpPr>
        <p:spPr>
          <a:xfrm>
            <a:off x="3348038" y="2349500"/>
            <a:ext cx="2376487" cy="792163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/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latin typeface="+mj-lt"/>
              </a:rPr>
              <a:t>Средства</a:t>
            </a:r>
          </a:p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latin typeface="+mj-lt"/>
              </a:rPr>
              <a:t> международных </a:t>
            </a:r>
          </a:p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latin typeface="+mj-lt"/>
              </a:rPr>
              <a:t>и иностранных организаций</a:t>
            </a:r>
          </a:p>
        </p:txBody>
      </p:sp>
      <p:sp>
        <p:nvSpPr>
          <p:cNvPr id="12" name="Скругленный прямоугольник 13"/>
          <p:cNvSpPr/>
          <p:nvPr/>
        </p:nvSpPr>
        <p:spPr>
          <a:xfrm>
            <a:off x="1331913" y="1412875"/>
            <a:ext cx="6408737" cy="576263"/>
          </a:xfrm>
          <a:prstGeom prst="roundRect">
            <a:avLst>
              <a:gd name="adj" fmla="val 12230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anchor="ctr"/>
          <a:lstStyle/>
          <a:p>
            <a:pPr marL="266700" indent="-266700" algn="ctr">
              <a:spcAft>
                <a:spcPts val="300"/>
              </a:spcAft>
              <a:buSzPct val="100000"/>
              <a:buFontTx/>
              <a:buChar char="•"/>
              <a:defRPr/>
            </a:pPr>
            <a:r>
              <a:rPr lang="ru-RU" sz="1400" b="1" dirty="0">
                <a:solidFill>
                  <a:schemeClr val="tx1"/>
                </a:solidFill>
                <a:latin typeface="+mj-lt"/>
              </a:rPr>
              <a:t>Оплата </a:t>
            </a:r>
            <a:r>
              <a:rPr lang="ru-RU" sz="1400" b="1" dirty="0" err="1">
                <a:solidFill>
                  <a:schemeClr val="tx1"/>
                </a:solidFill>
                <a:latin typeface="+mj-lt"/>
              </a:rPr>
              <a:t>бизнес-тренингов</a:t>
            </a:r>
            <a:endParaRPr lang="ru-RU" sz="1400" b="1" dirty="0">
              <a:solidFill>
                <a:schemeClr val="tx1"/>
              </a:solidFill>
              <a:latin typeface="+mj-lt"/>
            </a:endParaRPr>
          </a:p>
          <a:p>
            <a:pPr marL="266700" indent="-266700" algn="ctr">
              <a:spcAft>
                <a:spcPts val="300"/>
              </a:spcAft>
              <a:buSzPct val="100000"/>
              <a:buFontTx/>
              <a:buChar char="•"/>
              <a:defRPr/>
            </a:pPr>
            <a:r>
              <a:rPr lang="ru-RU" sz="1400" b="1" dirty="0">
                <a:solidFill>
                  <a:schemeClr val="tx1"/>
                </a:solidFill>
                <a:latin typeface="+mj-lt"/>
              </a:rPr>
              <a:t>Оплата услуг консультантов по компоненту «Старшие сеньоры»</a:t>
            </a:r>
          </a:p>
        </p:txBody>
      </p:sp>
      <p:sp>
        <p:nvSpPr>
          <p:cNvPr id="3" name="Скругленный прямоугольник 10"/>
          <p:cNvSpPr/>
          <p:nvPr/>
        </p:nvSpPr>
        <p:spPr>
          <a:xfrm>
            <a:off x="6156325" y="2349500"/>
            <a:ext cx="2663825" cy="792163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/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latin typeface="+mj-lt"/>
              </a:rPr>
              <a:t>Связанные гранты, </a:t>
            </a:r>
          </a:p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latin typeface="+mj-lt"/>
              </a:rPr>
              <a:t>предусмотренные </a:t>
            </a:r>
          </a:p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latin typeface="+mj-lt"/>
              </a:rPr>
              <a:t>в республиканском </a:t>
            </a:r>
          </a:p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latin typeface="+mj-lt"/>
              </a:rPr>
              <a:t>бюджете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31800" y="287338"/>
            <a:ext cx="6551613" cy="7064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latin typeface="+mn-lt"/>
                <a:ea typeface="MS PGothic"/>
              </a:rPr>
              <a:t>Механизм финансирования Проекта «Деловые связи»</a:t>
            </a:r>
            <a:endParaRPr lang="ru-RU" sz="2000" dirty="0">
              <a:latin typeface="+mn-lt"/>
              <a:ea typeface="MS PGothic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95288" y="5661248"/>
            <a:ext cx="2489200" cy="5762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1200" i="1" dirty="0">
                <a:latin typeface="+mj-lt"/>
                <a:ea typeface="MS PGothic"/>
                <a:cs typeface="Arial" pitchFamily="34" charset="0"/>
              </a:rPr>
              <a:t>В РБ на 2011 год </a:t>
            </a:r>
            <a:r>
              <a:rPr lang="ru-RU" sz="1200" i="1" dirty="0" smtClean="0">
                <a:latin typeface="+mj-lt"/>
                <a:ea typeface="MS PGothic"/>
                <a:cs typeface="Arial" pitchFamily="34" charset="0"/>
              </a:rPr>
              <a:t>предусмотрен</a:t>
            </a:r>
            <a:r>
              <a:rPr lang="kk-KZ" sz="1200" i="1" dirty="0" smtClean="0">
                <a:latin typeface="+mj-lt"/>
                <a:ea typeface="MS PGothic"/>
                <a:cs typeface="Arial" pitchFamily="34" charset="0"/>
              </a:rPr>
              <a:t>о</a:t>
            </a:r>
            <a:r>
              <a:rPr lang="ru-RU" sz="1200" i="1" dirty="0" smtClean="0">
                <a:latin typeface="+mj-lt"/>
                <a:ea typeface="MS PGothic"/>
                <a:cs typeface="Arial" pitchFamily="34" charset="0"/>
              </a:rPr>
              <a:t> </a:t>
            </a:r>
            <a:r>
              <a:rPr lang="ru-RU" sz="1200" b="1" i="1" dirty="0" smtClean="0">
                <a:latin typeface="+mj-lt"/>
                <a:ea typeface="MS PGothic"/>
                <a:cs typeface="Arial" pitchFamily="34" charset="0"/>
              </a:rPr>
              <a:t>150 млн. </a:t>
            </a:r>
            <a:r>
              <a:rPr lang="ru-RU" sz="1200" b="1" i="1" dirty="0">
                <a:latin typeface="+mj-lt"/>
                <a:ea typeface="MS PGothic"/>
                <a:cs typeface="Arial" pitchFamily="34" charset="0"/>
              </a:rPr>
              <a:t>тенге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419475" y="5661025"/>
            <a:ext cx="5473700" cy="504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1200" i="1" dirty="0"/>
              <a:t>В РБ на 2011 год  предусмотрено </a:t>
            </a:r>
            <a:r>
              <a:rPr lang="ru-RU" sz="1200" b="1" i="1" dirty="0"/>
              <a:t>163,7 млн. тенге</a:t>
            </a:r>
            <a:r>
              <a:rPr lang="ru-RU" sz="1200" i="1" dirty="0"/>
              <a:t>;</a:t>
            </a:r>
          </a:p>
          <a:p>
            <a:pPr>
              <a:defRPr/>
            </a:pPr>
            <a:r>
              <a:rPr lang="ru-RU" sz="1200" i="1" dirty="0" err="1"/>
              <a:t>Софинансирование</a:t>
            </a:r>
            <a:r>
              <a:rPr lang="ru-RU" sz="1200" i="1" dirty="0"/>
              <a:t> международными организациями </a:t>
            </a:r>
            <a:r>
              <a:rPr lang="ru-RU" sz="1200" b="1" i="1" dirty="0"/>
              <a:t>5,5 млн. евро</a:t>
            </a:r>
          </a:p>
          <a:p>
            <a:pPr>
              <a:defRPr/>
            </a:pPr>
            <a:endParaRPr lang="ru-RU" sz="1200" dirty="0"/>
          </a:p>
          <a:p>
            <a:pPr eaLnBrk="0" hangingPunct="0">
              <a:defRPr/>
            </a:pPr>
            <a:endParaRPr lang="ru-RU" sz="1200" i="1" dirty="0">
              <a:latin typeface="+mj-lt"/>
              <a:ea typeface="MS PGothic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95288" y="1052513"/>
            <a:ext cx="8424862" cy="2889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b="1" dirty="0">
                <a:solidFill>
                  <a:schemeClr val="tx1"/>
                </a:solidFill>
                <a:latin typeface="+mj-lt"/>
              </a:rPr>
              <a:t>1-этап</a:t>
            </a:r>
            <a:endParaRPr lang="ru-RU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1" name="Скругленный прямоугольник 13"/>
          <p:cNvSpPr/>
          <p:nvPr/>
        </p:nvSpPr>
        <p:spPr>
          <a:xfrm>
            <a:off x="323850" y="3716338"/>
            <a:ext cx="3887788" cy="576262"/>
          </a:xfrm>
          <a:prstGeom prst="roundRect">
            <a:avLst>
              <a:gd name="adj" fmla="val 12230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anchor="ctr"/>
          <a:lstStyle/>
          <a:p>
            <a:pPr marL="177800" indent="-177800">
              <a:spcAft>
                <a:spcPts val="300"/>
              </a:spcAft>
              <a:buSzPct val="100000"/>
              <a:buFontTx/>
              <a:buChar char="•"/>
              <a:defRPr/>
            </a:pPr>
            <a:r>
              <a:rPr lang="ru-RU" sz="1400" b="1" dirty="0">
                <a:solidFill>
                  <a:schemeClr val="tx1"/>
                </a:solidFill>
                <a:latin typeface="+mj-lt"/>
              </a:rPr>
              <a:t>Оплата </a:t>
            </a:r>
            <a:r>
              <a:rPr lang="ru-RU" sz="1400" b="1" dirty="0" err="1">
                <a:solidFill>
                  <a:schemeClr val="tx1"/>
                </a:solidFill>
                <a:latin typeface="+mj-lt"/>
              </a:rPr>
              <a:t>бизнес-стажировки</a:t>
            </a:r>
            <a:r>
              <a:rPr lang="ru-RU" sz="1400" b="1" dirty="0">
                <a:solidFill>
                  <a:schemeClr val="tx1"/>
                </a:solidFill>
                <a:latin typeface="+mj-lt"/>
              </a:rPr>
              <a:t> за рубежом</a:t>
            </a:r>
          </a:p>
          <a:p>
            <a:pPr marL="177800" indent="-177800">
              <a:spcAft>
                <a:spcPts val="300"/>
              </a:spcAft>
              <a:buSzPct val="100000"/>
              <a:buFontTx/>
              <a:buChar char="•"/>
              <a:defRPr/>
            </a:pPr>
            <a:r>
              <a:rPr lang="ru-RU" sz="1400" b="1" dirty="0">
                <a:solidFill>
                  <a:schemeClr val="tx1"/>
                </a:solidFill>
                <a:latin typeface="+mj-lt"/>
              </a:rPr>
              <a:t>Оплата транспорта и проживания*</a:t>
            </a:r>
          </a:p>
        </p:txBody>
      </p:sp>
      <p:sp>
        <p:nvSpPr>
          <p:cNvPr id="38" name="Скругленный прямоугольник 13"/>
          <p:cNvSpPr/>
          <p:nvPr/>
        </p:nvSpPr>
        <p:spPr>
          <a:xfrm>
            <a:off x="4716463" y="3716338"/>
            <a:ext cx="3816350" cy="576262"/>
          </a:xfrm>
          <a:prstGeom prst="roundRect">
            <a:avLst>
              <a:gd name="adj" fmla="val 12230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anchor="ctr"/>
          <a:lstStyle/>
          <a:p>
            <a:pPr marL="177800" indent="-177800">
              <a:spcAft>
                <a:spcPts val="300"/>
              </a:spcAft>
              <a:buSzPct val="100000"/>
              <a:buFontTx/>
              <a:buChar char="•"/>
              <a:defRPr/>
            </a:pPr>
            <a:r>
              <a:rPr lang="ru-RU" sz="1400" b="1" dirty="0">
                <a:solidFill>
                  <a:schemeClr val="tx1"/>
                </a:solidFill>
                <a:latin typeface="+mj-lt"/>
              </a:rPr>
              <a:t>Оплата услуг по организации </a:t>
            </a:r>
            <a:r>
              <a:rPr lang="ru-RU" sz="1400" b="1" dirty="0" err="1">
                <a:solidFill>
                  <a:schemeClr val="tx1"/>
                </a:solidFill>
                <a:latin typeface="+mj-lt"/>
              </a:rPr>
              <a:t>бизнес-стажировки</a:t>
            </a:r>
            <a:r>
              <a:rPr lang="ru-RU" sz="1400" b="1" dirty="0">
                <a:solidFill>
                  <a:schemeClr val="tx1"/>
                </a:solidFill>
                <a:latin typeface="+mj-lt"/>
              </a:rPr>
              <a:t> за рубежом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95288" y="6165850"/>
            <a:ext cx="8064500" cy="287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kk-KZ" sz="1100" i="1" dirty="0">
                <a:solidFill>
                  <a:schemeClr val="tx1"/>
                </a:solidFill>
                <a:latin typeface="+mj-lt"/>
              </a:rPr>
              <a:t>* </a:t>
            </a:r>
            <a:r>
              <a:rPr lang="kk-KZ" sz="1100" i="1" dirty="0" smtClean="0">
                <a:solidFill>
                  <a:schemeClr val="tx1"/>
                </a:solidFill>
                <a:latin typeface="+mj-lt"/>
              </a:rPr>
              <a:t>Проживание и </a:t>
            </a:r>
            <a:r>
              <a:rPr lang="kk-KZ" sz="1100" i="1" dirty="0">
                <a:solidFill>
                  <a:schemeClr val="tx1"/>
                </a:solidFill>
                <a:latin typeface="+mj-lt"/>
              </a:rPr>
              <a:t>проезд до места обучения на территории Казахстана оплачивается участниками самостоятельно</a:t>
            </a:r>
            <a:endParaRPr lang="ru-RU" sz="1100" i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39" name="Соединительная линия уступом 38"/>
          <p:cNvCxnSpPr>
            <a:stCxn id="12" idx="2"/>
            <a:endCxn id="6" idx="0"/>
          </p:cNvCxnSpPr>
          <p:nvPr/>
        </p:nvCxnSpPr>
        <p:spPr>
          <a:xfrm rot="5400000">
            <a:off x="2879726" y="693737"/>
            <a:ext cx="360362" cy="2951163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Соединительная линия уступом 40"/>
          <p:cNvCxnSpPr>
            <a:stCxn id="12" idx="2"/>
            <a:endCxn id="10" idx="0"/>
          </p:cNvCxnSpPr>
          <p:nvPr/>
        </p:nvCxnSpPr>
        <p:spPr>
          <a:xfrm rot="5400000">
            <a:off x="4356101" y="2168525"/>
            <a:ext cx="360362" cy="1587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Соединительная линия уступом 43"/>
          <p:cNvCxnSpPr>
            <a:stCxn id="12" idx="2"/>
            <a:endCxn id="3" idx="0"/>
          </p:cNvCxnSpPr>
          <p:nvPr/>
        </p:nvCxnSpPr>
        <p:spPr>
          <a:xfrm rot="16200000" flipH="1">
            <a:off x="5831682" y="692944"/>
            <a:ext cx="360362" cy="2952750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395288" y="3284538"/>
            <a:ext cx="8424862" cy="2889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b="1" dirty="0">
                <a:solidFill>
                  <a:schemeClr val="tx1"/>
                </a:solidFill>
                <a:latin typeface="+mj-lt"/>
              </a:rPr>
              <a:t>2-этап</a:t>
            </a:r>
            <a:endParaRPr lang="ru-RU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66" name="Соединительная линия уступом 65"/>
          <p:cNvCxnSpPr>
            <a:stCxn id="38" idx="2"/>
            <a:endCxn id="77" idx="0"/>
          </p:cNvCxnSpPr>
          <p:nvPr/>
        </p:nvCxnSpPr>
        <p:spPr>
          <a:xfrm rot="16200000" flipH="1">
            <a:off x="6947694" y="3969544"/>
            <a:ext cx="288925" cy="935037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Соединительная линия уступом 68"/>
          <p:cNvCxnSpPr>
            <a:stCxn id="38" idx="2"/>
            <a:endCxn id="76" idx="0"/>
          </p:cNvCxnSpPr>
          <p:nvPr/>
        </p:nvCxnSpPr>
        <p:spPr>
          <a:xfrm rot="5400000">
            <a:off x="5472113" y="3429000"/>
            <a:ext cx="288925" cy="2016125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Соединительная линия уступом 71"/>
          <p:cNvCxnSpPr>
            <a:stCxn id="31" idx="2"/>
            <a:endCxn id="75" idx="0"/>
          </p:cNvCxnSpPr>
          <p:nvPr/>
        </p:nvCxnSpPr>
        <p:spPr>
          <a:xfrm rot="5400000">
            <a:off x="1817688" y="4130675"/>
            <a:ext cx="288925" cy="612775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Скругленный прямоугольник 74"/>
          <p:cNvSpPr/>
          <p:nvPr/>
        </p:nvSpPr>
        <p:spPr>
          <a:xfrm>
            <a:off x="395288" y="4581525"/>
            <a:ext cx="2520950" cy="8636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/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latin typeface="+mj-lt"/>
              </a:rPr>
              <a:t>Целевой трансферт </a:t>
            </a:r>
          </a:p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latin typeface="+mj-lt"/>
              </a:rPr>
              <a:t>из республиканского</a:t>
            </a:r>
          </a:p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latin typeface="+mj-lt"/>
              </a:rPr>
              <a:t>бюджета</a:t>
            </a:r>
          </a:p>
        </p:txBody>
      </p:sp>
      <p:sp>
        <p:nvSpPr>
          <p:cNvPr id="76" name="Скругленный прямоугольник 10"/>
          <p:cNvSpPr/>
          <p:nvPr/>
        </p:nvSpPr>
        <p:spPr>
          <a:xfrm>
            <a:off x="3419475" y="4581525"/>
            <a:ext cx="2376488" cy="792163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/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latin typeface="+mj-lt"/>
              </a:rPr>
              <a:t>Средства</a:t>
            </a:r>
          </a:p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latin typeface="+mj-lt"/>
              </a:rPr>
              <a:t> международных </a:t>
            </a:r>
          </a:p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latin typeface="+mj-lt"/>
              </a:rPr>
              <a:t>и иностранных организаций</a:t>
            </a:r>
          </a:p>
        </p:txBody>
      </p:sp>
      <p:sp>
        <p:nvSpPr>
          <p:cNvPr id="77" name="Скругленный прямоугольник 10"/>
          <p:cNvSpPr/>
          <p:nvPr/>
        </p:nvSpPr>
        <p:spPr>
          <a:xfrm>
            <a:off x="6227763" y="4581525"/>
            <a:ext cx="2665412" cy="792163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/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latin typeface="+mj-lt"/>
              </a:rPr>
              <a:t>Связанные гранты, </a:t>
            </a:r>
          </a:p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latin typeface="+mj-lt"/>
              </a:rPr>
              <a:t>предусмотренные </a:t>
            </a:r>
          </a:p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latin typeface="+mj-lt"/>
              </a:rPr>
              <a:t>в республиканском </a:t>
            </a:r>
          </a:p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latin typeface="+mj-lt"/>
              </a:rPr>
              <a:t>бюджете</a:t>
            </a:r>
          </a:p>
        </p:txBody>
      </p: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005437-08E2-433E-A108-E879D492508A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6"/>
          <p:cNvSpPr>
            <a:spLocks noChangeArrowheads="1"/>
          </p:cNvSpPr>
          <p:nvPr/>
        </p:nvSpPr>
        <p:spPr bwMode="auto">
          <a:xfrm>
            <a:off x="431800" y="287338"/>
            <a:ext cx="6592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000" b="1">
                <a:ea typeface="MS PGothic" pitchFamily="34" charset="-128"/>
              </a:rPr>
              <a:t>Международные и зарубежные организации – партнеры по проекту «Деловые связи»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288" y="1100138"/>
          <a:ext cx="8496944" cy="499262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304256"/>
                <a:gridCol w="1224136"/>
                <a:gridCol w="2664296"/>
                <a:gridCol w="2304256"/>
              </a:tblGrid>
              <a:tr h="560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Страна и предполагаемые отрасли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S PGothic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МЗО - партнеры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S PGothic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Программы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S PGothic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Финансирование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S PGothic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/>
                </a:tc>
              </a:tr>
              <a:tr h="826501"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Европейский союз 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(пищевая, легкая промышленность, нефтяное машиностроение, строительные материалы)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/>
                        <a:cs typeface="Arial" pitchFamily="34" charset="0"/>
                      </a:endParaRPr>
                    </a:p>
                  </a:txBody>
                  <a:tcPr marL="36000" marR="36000" marT="0" marB="0" horzOverflow="overflow"/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ОЭСР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/>
                        <a:cs typeface="Arial" pitchFamily="34" charset="0"/>
                      </a:endParaRPr>
                    </a:p>
                  </a:txBody>
                  <a:tcPr marL="36000" marR="360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Программа  местного управления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/>
                        <a:cs typeface="Arial" pitchFamily="34" charset="0"/>
                      </a:endParaRPr>
                    </a:p>
                  </a:txBody>
                  <a:tcPr marL="36000" marR="360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790 280 </a:t>
                      </a: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тыс. тенге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(4 млн. евро) на 2011-2013 гг.</a:t>
                      </a:r>
                      <a:b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(связанный грант;</a:t>
                      </a:r>
                      <a:b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совместное финансирование</a:t>
                      </a:r>
                      <a:b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ЕС и ПРК)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/>
                        <a:cs typeface="Arial" pitchFamily="34" charset="0"/>
                      </a:endParaRPr>
                    </a:p>
                  </a:txBody>
                  <a:tcPr marL="36000" marR="36000" marT="0" marB="0" horzOverflow="overflow"/>
                </a:tc>
              </a:tr>
              <a:tr h="952712"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США</a:t>
                      </a:r>
                    </a:p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(агропромышленный комплекс, </a:t>
                      </a: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IT</a:t>
                      </a: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отрасли)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/>
                        <a:cs typeface="Arial" pitchFamily="34" charset="0"/>
                      </a:endParaRPr>
                    </a:p>
                  </a:txBody>
                  <a:tcPr marL="36000" marR="36000" marT="0" marB="0" horzOverflow="overflow"/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ЮСАИД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/>
                        <a:cs typeface="Arial" pitchFamily="34" charset="0"/>
                      </a:endParaRPr>
                    </a:p>
                  </a:txBody>
                  <a:tcPr marL="36000" marR="360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Программа экономического развития на 2010-2012 годы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/>
                        <a:cs typeface="Arial" pitchFamily="34" charset="0"/>
                      </a:endParaRPr>
                    </a:p>
                  </a:txBody>
                  <a:tcPr marL="36000" marR="360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294 840 тыс.тенге </a:t>
                      </a:r>
                      <a:b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т.е. 2 млн. долл. США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 2011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(связанный грант, совместное финансирование</a:t>
                      </a:r>
                      <a:b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США и ПРК)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/>
                        <a:cs typeface="Arial" pitchFamily="34" charset="0"/>
                      </a:endParaRPr>
                    </a:p>
                  </a:txBody>
                  <a:tcPr marL="36000" marR="36000" marT="0" marB="0" horzOverflow="overflow"/>
                </a:tc>
              </a:tr>
              <a:tr h="756383"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Германия</a:t>
                      </a:r>
                    </a:p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(химия, машиностроение)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/>
                        <a:cs typeface="Arial" pitchFamily="34" charset="0"/>
                      </a:endParaRPr>
                    </a:p>
                  </a:txBody>
                  <a:tcPr marL="36000" marR="36000" marT="0" marB="0" horzOverflow="overflow"/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 WENT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/>
                        <a:cs typeface="Arial" pitchFamily="34" charset="0"/>
                      </a:endParaRPr>
                    </a:p>
                  </a:txBody>
                  <a:tcPr marL="36000" marR="360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Программа</a:t>
                      </a:r>
                      <a:b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«Повышения квалификации руководящих работников и менеджеров в сфере экономики РК»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/>
                        <a:cs typeface="Arial" pitchFamily="34" charset="0"/>
                      </a:endParaRPr>
                    </a:p>
                  </a:txBody>
                  <a:tcPr marL="36000" marR="360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163 772 тыс. тенге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(связанный грант, сумма казахстанской стороны)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/>
                        <a:cs typeface="Arial" pitchFamily="34" charset="0"/>
                      </a:endParaRPr>
                    </a:p>
                  </a:txBody>
                  <a:tcPr marL="36000" marR="36000" marT="0" marB="0" horzOverflow="overflow"/>
                </a:tc>
              </a:tr>
              <a:tr h="433844"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Япония </a:t>
                      </a:r>
                    </a:p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(электроника, ЖКХ)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/>
                        <a:cs typeface="Arial" pitchFamily="34" charset="0"/>
                      </a:endParaRPr>
                    </a:p>
                  </a:txBody>
                  <a:tcPr marL="36000" marR="36000" marT="0" marB="0" horzOverflow="overflow"/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JICA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/>
                        <a:cs typeface="Arial" pitchFamily="34" charset="0"/>
                      </a:endParaRPr>
                    </a:p>
                  </a:txBody>
                  <a:tcPr marL="36000" marR="360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Казахстанско-японский центр развития человеческих ресурсов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/>
                        <a:cs typeface="Arial" pitchFamily="34" charset="0"/>
                      </a:endParaRPr>
                    </a:p>
                  </a:txBody>
                  <a:tcPr marL="36000" marR="360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 счет технической помощи Правительства Японии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/>
                        <a:cs typeface="Arial" pitchFamily="34" charset="0"/>
                      </a:endParaRPr>
                    </a:p>
                  </a:txBody>
                  <a:tcPr marL="36000" marR="36000" marT="0" marB="0" horzOverflow="overflow"/>
                </a:tc>
              </a:tr>
              <a:tr h="574078"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Корея </a:t>
                      </a:r>
                    </a:p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(машиностроение, электроника)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/>
                        <a:cs typeface="Arial" pitchFamily="34" charset="0"/>
                      </a:endParaRPr>
                    </a:p>
                  </a:txBody>
                  <a:tcPr marL="36000" marR="36000" marT="0" marB="0" horzOverflow="overflow"/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KOICA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/>
                        <a:cs typeface="Arial" pitchFamily="34" charset="0"/>
                      </a:endParaRPr>
                    </a:p>
                  </a:txBody>
                  <a:tcPr marL="36000" marR="360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Программа обучения Корейского агентства по международному сотрудничеству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/>
                        <a:cs typeface="Arial" pitchFamily="34" charset="0"/>
                      </a:endParaRPr>
                    </a:p>
                  </a:txBody>
                  <a:tcPr marL="36000" marR="360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 счет технической помощи Правительства Кореи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/>
                        <a:cs typeface="Arial" pitchFamily="34" charset="0"/>
                      </a:endParaRPr>
                    </a:p>
                  </a:txBody>
                  <a:tcPr marL="36000" marR="36000" marT="0" marB="0" horzOverflow="overflow"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63AEBC-6A24-4A4C-BF77-EE81EE4B3E2D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0825" y="1357313"/>
            <a:ext cx="2708275" cy="85725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/>
          <a:lstStyle/>
          <a:p>
            <a:pPr algn="ctr">
              <a:defRPr/>
            </a:pPr>
            <a:r>
              <a:rPr lang="ru-RU" sz="1400" b="1" dirty="0">
                <a:latin typeface="+mj-lt"/>
              </a:rPr>
              <a:t>Подготовка и переподготовка кадров</a:t>
            </a:r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6037263" y="1357313"/>
            <a:ext cx="2830512" cy="873125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/>
          <a:lstStyle/>
          <a:p>
            <a:pPr algn="ctr">
              <a:defRPr/>
            </a:pPr>
            <a:r>
              <a:rPr lang="ru-RU" sz="1200" b="1" dirty="0">
                <a:latin typeface="+mj-lt"/>
              </a:rPr>
              <a:t> </a:t>
            </a:r>
            <a:r>
              <a:rPr lang="ru-RU" sz="1400" b="1" dirty="0">
                <a:latin typeface="+mj-lt"/>
              </a:rPr>
              <a:t>Организация молодежной практики</a:t>
            </a:r>
          </a:p>
        </p:txBody>
      </p:sp>
      <p:sp>
        <p:nvSpPr>
          <p:cNvPr id="6" name="Скругленный прямоугольник 13"/>
          <p:cNvSpPr/>
          <p:nvPr/>
        </p:nvSpPr>
        <p:spPr>
          <a:xfrm>
            <a:off x="5965825" y="2354263"/>
            <a:ext cx="2857500" cy="2428875"/>
          </a:xfrm>
          <a:prstGeom prst="roundRect">
            <a:avLst>
              <a:gd name="adj" fmla="val 1223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anchor="ctr"/>
          <a:lstStyle/>
          <a:p>
            <a:pPr indent="1588" algn="ctr">
              <a:buSzPct val="100000"/>
              <a:defRPr/>
            </a:pPr>
            <a:r>
              <a:rPr lang="ru-RU" sz="1400" dirty="0">
                <a:solidFill>
                  <a:schemeClr val="tx1"/>
                </a:solidFill>
                <a:latin typeface="+mj-lt"/>
              </a:rPr>
              <a:t>Местный уполномоченный орган занятости и социальных программ </a:t>
            </a:r>
            <a:r>
              <a:rPr lang="ru-RU" sz="1400" dirty="0">
                <a:latin typeface="+mj-lt"/>
              </a:rPr>
              <a:t>в соответствии с представленной Координатором Программы потребностью направляет выпускников с требуемой квалификацией на предложенные рабочие места</a:t>
            </a:r>
          </a:p>
          <a:p>
            <a:pPr indent="1588" algn="ctr">
              <a:buSzPct val="100000"/>
              <a:defRPr/>
            </a:pPr>
            <a:r>
              <a:rPr lang="ru-RU" sz="1400" dirty="0">
                <a:latin typeface="+mj-lt"/>
              </a:rPr>
              <a:t> </a:t>
            </a:r>
            <a:endParaRPr lang="ru-RU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36888" y="1357313"/>
            <a:ext cx="2933700" cy="85725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/>
          <a:lstStyle/>
          <a:p>
            <a:pPr algn="ctr">
              <a:defRPr/>
            </a:pPr>
            <a:r>
              <a:rPr lang="ru-RU" sz="1400" b="1" dirty="0">
                <a:latin typeface="+mj-lt"/>
              </a:rPr>
              <a:t>Повышение квалификации кадров для малого и среднего бизнеса</a:t>
            </a:r>
          </a:p>
        </p:txBody>
      </p:sp>
      <p:sp>
        <p:nvSpPr>
          <p:cNvPr id="8" name="Скругленный прямоугольник 9"/>
          <p:cNvSpPr/>
          <p:nvPr/>
        </p:nvSpPr>
        <p:spPr>
          <a:xfrm>
            <a:off x="3109913" y="2354263"/>
            <a:ext cx="2782887" cy="2428875"/>
          </a:xfrm>
          <a:prstGeom prst="roundRect">
            <a:avLst>
              <a:gd name="adj" fmla="val 898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anchor="ctr"/>
          <a:lstStyle/>
          <a:p>
            <a:pPr algn="ctr">
              <a:spcBef>
                <a:spcPts val="600"/>
              </a:spcBef>
              <a:defRPr/>
            </a:pPr>
            <a:r>
              <a:rPr lang="ru-RU" sz="1400" dirty="0">
                <a:latin typeface="+mj-lt"/>
              </a:rPr>
              <a:t>Осуществляется на базе учебных заведений, определяемых местным исполнительным органом в области образования, на основании утвержденного РКС Плана повышения квалификации кадров</a:t>
            </a:r>
          </a:p>
          <a:p>
            <a:pPr algn="ctr">
              <a:spcBef>
                <a:spcPts val="600"/>
              </a:spcBef>
              <a:defRPr/>
            </a:pPr>
            <a:endParaRPr lang="ru-RU" sz="1400" dirty="0">
              <a:latin typeface="+mj-lt"/>
            </a:endParaRPr>
          </a:p>
          <a:p>
            <a:pPr algn="ctr">
              <a:spcBef>
                <a:spcPts val="600"/>
              </a:spcBef>
              <a:defRPr/>
            </a:pPr>
            <a:endParaRPr lang="ru-RU" sz="1400" dirty="0">
              <a:latin typeface="+mj-lt"/>
            </a:endParaRPr>
          </a:p>
        </p:txBody>
      </p:sp>
      <p:sp>
        <p:nvSpPr>
          <p:cNvPr id="24589" name="Прямоугольник 8"/>
          <p:cNvSpPr>
            <a:spLocks noChangeArrowheads="1"/>
          </p:cNvSpPr>
          <p:nvPr/>
        </p:nvSpPr>
        <p:spPr bwMode="auto">
          <a:xfrm>
            <a:off x="6804025" y="5013325"/>
            <a:ext cx="1203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000000"/>
                </a:solidFill>
                <a:latin typeface="+mj-lt"/>
              </a:rPr>
              <a:t>МТСЗН</a:t>
            </a:r>
            <a:endParaRPr lang="ru-RU" sz="1400" dirty="0">
              <a:latin typeface="+mj-lt"/>
              <a:ea typeface="MS PGothic" pitchFamily="34" charset="-128"/>
            </a:endParaRPr>
          </a:p>
        </p:txBody>
      </p:sp>
      <p:sp>
        <p:nvSpPr>
          <p:cNvPr id="24593" name="Прямоугольник 12"/>
          <p:cNvSpPr>
            <a:spLocks noChangeArrowheads="1"/>
          </p:cNvSpPr>
          <p:nvPr/>
        </p:nvSpPr>
        <p:spPr bwMode="auto">
          <a:xfrm>
            <a:off x="2644775" y="5043488"/>
            <a:ext cx="758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000000"/>
                </a:solidFill>
                <a:latin typeface="+mj-lt"/>
              </a:rPr>
              <a:t>МОН</a:t>
            </a:r>
            <a:endParaRPr lang="ru-RU" sz="1400" dirty="0">
              <a:latin typeface="+mj-lt"/>
            </a:endParaRPr>
          </a:p>
        </p:txBody>
      </p:sp>
      <p:sp>
        <p:nvSpPr>
          <p:cNvPr id="33" name="Скругленный прямоугольник 9"/>
          <p:cNvSpPr/>
          <p:nvPr/>
        </p:nvSpPr>
        <p:spPr>
          <a:xfrm>
            <a:off x="328613" y="2354263"/>
            <a:ext cx="2630487" cy="2428875"/>
          </a:xfrm>
          <a:prstGeom prst="roundRect">
            <a:avLst>
              <a:gd name="adj" fmla="val 8987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anchor="ctr"/>
          <a:lstStyle/>
          <a:p>
            <a:pPr indent="1588" algn="ctr">
              <a:buSzPct val="100000"/>
              <a:defRPr/>
            </a:pPr>
            <a:endParaRPr lang="ru-RU" sz="1400" dirty="0">
              <a:latin typeface="+mj-lt"/>
            </a:endParaRPr>
          </a:p>
          <a:p>
            <a:pPr indent="1588" algn="ctr">
              <a:buSzPct val="100000"/>
              <a:defRPr/>
            </a:pPr>
            <a:endParaRPr lang="ru-RU" sz="1400" dirty="0">
              <a:latin typeface="+mj-lt"/>
            </a:endParaRPr>
          </a:p>
          <a:p>
            <a:pPr indent="1588" algn="ctr">
              <a:buSzPct val="100000"/>
              <a:defRPr/>
            </a:pPr>
            <a:r>
              <a:rPr lang="ru-RU" sz="1400" dirty="0">
                <a:latin typeface="+mj-lt"/>
              </a:rPr>
              <a:t>Осуществляется в </a:t>
            </a:r>
          </a:p>
          <a:p>
            <a:pPr indent="1588" algn="ctr">
              <a:buSzPct val="100000"/>
              <a:defRPr/>
            </a:pPr>
            <a:r>
              <a:rPr lang="ru-RU" sz="1400" dirty="0">
                <a:latin typeface="+mj-lt"/>
              </a:rPr>
              <a:t>соответствии с Планом подготовки на основе заявок предприятий, со смещением акцента на потребности предприятий малого и среднего бизнеса </a:t>
            </a:r>
          </a:p>
          <a:p>
            <a:pPr indent="1588" algn="ctr">
              <a:buSzPct val="100000"/>
              <a:defRPr/>
            </a:pPr>
            <a:endParaRPr lang="ru-RU" sz="1400" dirty="0">
              <a:latin typeface="+mj-lt"/>
            </a:endParaRPr>
          </a:p>
          <a:p>
            <a:pPr indent="1588" algn="ctr">
              <a:buSzPct val="100000"/>
              <a:defRPr/>
            </a:pPr>
            <a:endParaRPr lang="ru-RU" sz="1400" dirty="0">
              <a:latin typeface="+mj-lt"/>
            </a:endParaRPr>
          </a:p>
          <a:p>
            <a:pPr indent="1588" algn="ctr">
              <a:buSzPct val="100000"/>
              <a:defRPr/>
            </a:pPr>
            <a:endParaRPr lang="ru-RU" sz="1400" dirty="0">
              <a:latin typeface="+mj-lt"/>
            </a:endParaRPr>
          </a:p>
          <a:p>
            <a:pPr indent="1588" algn="ctr">
              <a:buSzPct val="100000"/>
              <a:defRPr/>
            </a:pPr>
            <a:endParaRPr lang="ru-RU" sz="1400" dirty="0">
              <a:latin typeface="+mj-lt"/>
            </a:endParaRPr>
          </a:p>
        </p:txBody>
      </p:sp>
      <p:sp>
        <p:nvSpPr>
          <p:cNvPr id="29706" name="Прямоугольник 34"/>
          <p:cNvSpPr>
            <a:spLocks noChangeArrowheads="1"/>
          </p:cNvSpPr>
          <p:nvPr/>
        </p:nvSpPr>
        <p:spPr bwMode="auto">
          <a:xfrm>
            <a:off x="431800" y="287338"/>
            <a:ext cx="7286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/>
              <a:t>Подготовка и переподготовка кадров по востребованным на рынке труда специальностям</a:t>
            </a:r>
          </a:p>
        </p:txBody>
      </p:sp>
      <p:cxnSp>
        <p:nvCxnSpPr>
          <p:cNvPr id="19" name="Соединительная линия уступом 18"/>
          <p:cNvCxnSpPr>
            <a:stCxn id="33" idx="2"/>
            <a:endCxn id="8" idx="2"/>
          </p:cNvCxnSpPr>
          <p:nvPr/>
        </p:nvCxnSpPr>
        <p:spPr>
          <a:xfrm rot="16200000" flipH="1">
            <a:off x="3072606" y="3355182"/>
            <a:ext cx="1587" cy="2857500"/>
          </a:xfrm>
          <a:prstGeom prst="bentConnector3">
            <a:avLst>
              <a:gd name="adj1" fmla="val 14395466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E3CD4-8798-42B5-ABE4-26B1A3E431A0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4"/>
          <p:cNvSpPr>
            <a:spLocks noChangeArrowheads="1"/>
          </p:cNvSpPr>
          <p:nvPr/>
        </p:nvSpPr>
        <p:spPr bwMode="auto">
          <a:xfrm>
            <a:off x="2676698" y="4490175"/>
            <a:ext cx="398904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b="1" dirty="0"/>
              <a:t>Головной офис</a:t>
            </a:r>
          </a:p>
          <a:p>
            <a:pPr algn="ctr"/>
            <a:r>
              <a:rPr lang="ru-RU" b="1" dirty="0"/>
              <a:t>050004, г. </a:t>
            </a:r>
            <a:r>
              <a:rPr lang="ru-RU" b="1" dirty="0" err="1"/>
              <a:t>Алматы</a:t>
            </a:r>
            <a:r>
              <a:rPr lang="ru-RU" b="1" dirty="0"/>
              <a:t>, ул. Гоголя, 111</a:t>
            </a:r>
          </a:p>
          <a:p>
            <a:pPr algn="ctr"/>
            <a:r>
              <a:rPr lang="ru-RU" b="1" dirty="0"/>
              <a:t>Тел.: 8 (7</a:t>
            </a:r>
            <a:r>
              <a:rPr lang="en-US" b="1" dirty="0"/>
              <a:t>2</a:t>
            </a:r>
            <a:r>
              <a:rPr lang="ru-RU" b="1" dirty="0"/>
              <a:t>7) 244-55-66, 244-55-77</a:t>
            </a:r>
          </a:p>
          <a:p>
            <a:pPr algn="ctr"/>
            <a:r>
              <a:rPr lang="ru-RU" b="1" dirty="0"/>
              <a:t>Тел./факс: 8 (7</a:t>
            </a:r>
            <a:r>
              <a:rPr lang="en-US" b="1" dirty="0"/>
              <a:t>2</a:t>
            </a:r>
            <a:r>
              <a:rPr lang="ru-RU" b="1" dirty="0"/>
              <a:t>7) 244-83-41</a:t>
            </a:r>
          </a:p>
          <a:p>
            <a:pPr algn="ctr"/>
            <a:r>
              <a:rPr lang="en-US" b="1" dirty="0"/>
              <a:t>E</a:t>
            </a:r>
            <a:r>
              <a:rPr lang="ru-RU" b="1" dirty="0"/>
              <a:t>-</a:t>
            </a:r>
            <a:r>
              <a:rPr lang="en-US" b="1" dirty="0"/>
              <a:t>mail</a:t>
            </a:r>
            <a:r>
              <a:rPr lang="ru-RU" b="1" dirty="0"/>
              <a:t>: </a:t>
            </a:r>
            <a:r>
              <a:rPr lang="en-US" b="1" dirty="0">
                <a:solidFill>
                  <a:srgbClr val="0A45A6"/>
                </a:solidFill>
              </a:rPr>
              <a:t>info</a:t>
            </a:r>
            <a:r>
              <a:rPr lang="ru-RU" b="1" dirty="0">
                <a:solidFill>
                  <a:srgbClr val="0A45A6"/>
                </a:solidFill>
              </a:rPr>
              <a:t>@</a:t>
            </a:r>
            <a:r>
              <a:rPr lang="en-US" b="1" dirty="0">
                <a:solidFill>
                  <a:srgbClr val="0A45A6"/>
                </a:solidFill>
              </a:rPr>
              <a:t>fund</a:t>
            </a:r>
            <a:r>
              <a:rPr lang="ru-RU" b="1" dirty="0">
                <a:solidFill>
                  <a:srgbClr val="0A45A6"/>
                </a:solidFill>
              </a:rPr>
              <a:t>.</a:t>
            </a:r>
            <a:r>
              <a:rPr lang="en-US" b="1" dirty="0" err="1">
                <a:solidFill>
                  <a:srgbClr val="0A45A6"/>
                </a:solidFill>
              </a:rPr>
              <a:t>kz</a:t>
            </a:r>
            <a:endParaRPr lang="ru-RU" b="1" dirty="0">
              <a:solidFill>
                <a:srgbClr val="0A45A6"/>
              </a:solidFill>
            </a:endParaRPr>
          </a:p>
          <a:p>
            <a:pPr algn="ctr"/>
            <a:r>
              <a:rPr lang="ru-RU" b="1" dirty="0"/>
              <a:t>Сайт Фонда: </a:t>
            </a:r>
            <a:r>
              <a:rPr lang="en-US" b="1" dirty="0">
                <a:solidFill>
                  <a:srgbClr val="0A45A6"/>
                </a:solidFill>
              </a:rPr>
              <a:t>http</a:t>
            </a:r>
            <a:r>
              <a:rPr lang="ru-RU" b="1" dirty="0">
                <a:solidFill>
                  <a:srgbClr val="0A45A6"/>
                </a:solidFill>
              </a:rPr>
              <a:t>://</a:t>
            </a:r>
            <a:r>
              <a:rPr lang="en-US" b="1" dirty="0">
                <a:solidFill>
                  <a:srgbClr val="0A45A6"/>
                </a:solidFill>
              </a:rPr>
              <a:t>www</a:t>
            </a:r>
            <a:r>
              <a:rPr lang="ru-RU" b="1" smtClean="0">
                <a:solidFill>
                  <a:srgbClr val="0A45A6"/>
                </a:solidFill>
              </a:rPr>
              <a:t>.</a:t>
            </a:r>
            <a:r>
              <a:rPr lang="en-US" b="1" smtClean="0">
                <a:solidFill>
                  <a:srgbClr val="0A45A6"/>
                </a:solidFill>
              </a:rPr>
              <a:t>damu</a:t>
            </a:r>
            <a:r>
              <a:rPr lang="ru-RU" b="1" dirty="0">
                <a:solidFill>
                  <a:srgbClr val="0A45A6"/>
                </a:solidFill>
              </a:rPr>
              <a:t>.</a:t>
            </a:r>
            <a:r>
              <a:rPr lang="en-US" b="1" dirty="0" err="1">
                <a:solidFill>
                  <a:srgbClr val="0A45A6"/>
                </a:solidFill>
              </a:rPr>
              <a:t>kz</a:t>
            </a:r>
            <a:endParaRPr lang="ru-RU" b="1" dirty="0">
              <a:solidFill>
                <a:srgbClr val="0A45A6"/>
              </a:solidFill>
            </a:endParaRPr>
          </a:p>
        </p:txBody>
      </p:sp>
      <p:sp>
        <p:nvSpPr>
          <p:cNvPr id="77828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2781300"/>
            <a:ext cx="8112125" cy="7921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sz="4000" b="1" smtClean="0">
                <a:solidFill>
                  <a:srgbClr val="0A45A6"/>
                </a:solidFill>
              </a:rPr>
              <a:t>Благодарим за внимание!</a:t>
            </a:r>
          </a:p>
        </p:txBody>
      </p:sp>
      <p:pic>
        <p:nvPicPr>
          <p:cNvPr id="77829" name="Picture 5" descr="Damu_Logo_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765175"/>
            <a:ext cx="5661025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429375" y="0"/>
            <a:ext cx="2714625" cy="928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743838-1463-4E89-B86A-EB3D8562D0FA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/>
      <p:bldP spid="7782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31800" y="287338"/>
            <a:ext cx="604837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buSzPct val="100000"/>
              <a:tabLst>
                <a:tab pos="984250" algn="l"/>
              </a:tabLst>
              <a:defRPr/>
            </a:pPr>
            <a:r>
              <a:rPr lang="ru-RU" sz="2000" b="1" dirty="0">
                <a:latin typeface="+mj-lt"/>
                <a:ea typeface="MS PGothic"/>
              </a:rPr>
              <a:t>Поддержка начинающих предпринимателей</a:t>
            </a:r>
          </a:p>
          <a:p>
            <a:pPr>
              <a:spcAft>
                <a:spcPts val="0"/>
              </a:spcAft>
              <a:buSzPct val="100000"/>
              <a:tabLst>
                <a:tab pos="984250" algn="l"/>
              </a:tabLst>
              <a:defRPr/>
            </a:pPr>
            <a:r>
              <a:rPr lang="ru-RU" sz="2000" b="1" dirty="0">
                <a:latin typeface="+mj-lt"/>
                <a:ea typeface="MS PGothic"/>
              </a:rPr>
              <a:t>(</a:t>
            </a:r>
            <a:r>
              <a:rPr lang="ru-RU" sz="2000" b="1" dirty="0" err="1">
                <a:latin typeface="+mn-lt"/>
                <a:ea typeface="MS PGothic"/>
              </a:rPr>
              <a:t>старт-ап</a:t>
            </a:r>
            <a:r>
              <a:rPr lang="ru-RU" sz="2000" b="1" dirty="0">
                <a:latin typeface="+mn-lt"/>
                <a:ea typeface="MS PGothic"/>
              </a:rPr>
              <a:t> проекты</a:t>
            </a:r>
            <a:r>
              <a:rPr lang="ru-RU" sz="2000" b="1" dirty="0">
                <a:latin typeface="+mj-lt"/>
                <a:ea typeface="MS PGothic"/>
              </a:rPr>
              <a:t>)</a:t>
            </a:r>
          </a:p>
        </p:txBody>
      </p:sp>
      <p:graphicFrame>
        <p:nvGraphicFramePr>
          <p:cNvPr id="22" name="Схема 21"/>
          <p:cNvGraphicFramePr/>
          <p:nvPr/>
        </p:nvGraphicFramePr>
        <p:xfrm>
          <a:off x="179512" y="1397000"/>
          <a:ext cx="66247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" name="Правая фигурная скобка 23"/>
          <p:cNvSpPr/>
          <p:nvPr/>
        </p:nvSpPr>
        <p:spPr>
          <a:xfrm>
            <a:off x="6732588" y="3068638"/>
            <a:ext cx="360362" cy="2376487"/>
          </a:xfrm>
          <a:prstGeom prst="righ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6" name="Правая фигурная скобка 25"/>
          <p:cNvSpPr/>
          <p:nvPr/>
        </p:nvSpPr>
        <p:spPr>
          <a:xfrm>
            <a:off x="6732588" y="2205038"/>
            <a:ext cx="360362" cy="719137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235825" y="2276475"/>
            <a:ext cx="1584325" cy="5762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/>
              <a:t>2 раза в год:</a:t>
            </a:r>
          </a:p>
          <a:p>
            <a:pPr algn="ctr">
              <a:defRPr/>
            </a:pPr>
            <a:r>
              <a:rPr lang="ru-RU" sz="1200" b="1" dirty="0"/>
              <a:t>Апрель-июнь, сентябрь-ноябрь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235825" y="4005263"/>
            <a:ext cx="1584325" cy="57626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/>
              <a:t>На постоянной основе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FEFB31-45AE-4BA9-9130-3A8E16C5FF8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Стрелка вниз 54"/>
          <p:cNvSpPr/>
          <p:nvPr/>
        </p:nvSpPr>
        <p:spPr>
          <a:xfrm>
            <a:off x="2411413" y="2924175"/>
            <a:ext cx="504825" cy="1368425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AutoShape 65"/>
          <p:cNvSpPr>
            <a:spLocks noChangeArrowheads="1"/>
          </p:cNvSpPr>
          <p:nvPr/>
        </p:nvSpPr>
        <p:spPr bwMode="auto">
          <a:xfrm>
            <a:off x="4787900" y="2060575"/>
            <a:ext cx="1944688" cy="792163"/>
          </a:xfrm>
          <a:prstGeom prst="roundRect">
            <a:avLst>
              <a:gd name="adj" fmla="val 1970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540000" anchor="b"/>
          <a:lstStyle/>
          <a:p>
            <a:pPr algn="ctr">
              <a:spcAft>
                <a:spcPts val="60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МИО</a:t>
            </a:r>
          </a:p>
        </p:txBody>
      </p:sp>
      <p:sp>
        <p:nvSpPr>
          <p:cNvPr id="22" name="AutoShape 65"/>
          <p:cNvSpPr>
            <a:spLocks noChangeArrowheads="1"/>
          </p:cNvSpPr>
          <p:nvPr/>
        </p:nvSpPr>
        <p:spPr bwMode="auto">
          <a:xfrm>
            <a:off x="684213" y="2060575"/>
            <a:ext cx="3887787" cy="792163"/>
          </a:xfrm>
          <a:prstGeom prst="roundRect">
            <a:avLst>
              <a:gd name="adj" fmla="val 1970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540000" anchor="b"/>
          <a:lstStyle/>
          <a:p>
            <a:pPr algn="ctr">
              <a:spcAft>
                <a:spcPts val="60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Фонд «Даму»</a:t>
            </a:r>
          </a:p>
        </p:txBody>
      </p:sp>
      <p:sp>
        <p:nvSpPr>
          <p:cNvPr id="17" name="AutoShape 65"/>
          <p:cNvSpPr>
            <a:spLocks noChangeArrowheads="1"/>
          </p:cNvSpPr>
          <p:nvPr/>
        </p:nvSpPr>
        <p:spPr bwMode="auto">
          <a:xfrm>
            <a:off x="3419475" y="1125538"/>
            <a:ext cx="2592388" cy="6477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990600">
              <a:defRPr/>
            </a:pPr>
            <a:r>
              <a:rPr lang="ru-RU" b="1" dirty="0">
                <a:solidFill>
                  <a:schemeClr val="tx1"/>
                </a:solidFill>
              </a:rPr>
              <a:t>МЭРТ</a:t>
            </a:r>
          </a:p>
        </p:txBody>
      </p:sp>
      <p:pic>
        <p:nvPicPr>
          <p:cNvPr id="15366" name="Picture 5" descr="Damu_Logo_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4363" y="2085975"/>
            <a:ext cx="14128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Рисунок 1" descr="500px-Coat_of_arms_of_Kazakhsta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4300" y="1154113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368" name="Группа 68"/>
          <p:cNvGrpSpPr>
            <a:grpSpLocks/>
          </p:cNvGrpSpPr>
          <p:nvPr/>
        </p:nvGrpSpPr>
        <p:grpSpPr bwMode="auto">
          <a:xfrm>
            <a:off x="4932363" y="2078038"/>
            <a:ext cx="1720850" cy="466725"/>
            <a:chOff x="4932039" y="2077516"/>
            <a:chExt cx="1721269" cy="468000"/>
          </a:xfrm>
        </p:grpSpPr>
        <p:pic>
          <p:nvPicPr>
            <p:cNvPr id="15385" name="Рисунок 5" descr="Эмблема Каробласти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19472" y="2077516"/>
              <a:ext cx="498366" cy="46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6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932039" y="2099632"/>
              <a:ext cx="422105" cy="405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7" name="Picture 9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793422" y="2099632"/>
              <a:ext cx="435921" cy="4206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8" name="Picture 1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230920" y="2099632"/>
              <a:ext cx="422388" cy="424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3" name="AutoShape 65"/>
          <p:cNvSpPr>
            <a:spLocks noChangeArrowheads="1"/>
          </p:cNvSpPr>
          <p:nvPr/>
        </p:nvSpPr>
        <p:spPr bwMode="auto">
          <a:xfrm>
            <a:off x="6948488" y="2060575"/>
            <a:ext cx="1871662" cy="792163"/>
          </a:xfrm>
          <a:prstGeom prst="roundRect">
            <a:avLst>
              <a:gd name="adj" fmla="val 1970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540000" anchor="b"/>
          <a:lstStyle/>
          <a:p>
            <a:pPr algn="ctr">
              <a:spcAft>
                <a:spcPts val="60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Заявители</a:t>
            </a:r>
          </a:p>
        </p:txBody>
      </p:sp>
      <p:sp>
        <p:nvSpPr>
          <p:cNvPr id="39" name="AutoShape 65"/>
          <p:cNvSpPr>
            <a:spLocks noChangeArrowheads="1"/>
          </p:cNvSpPr>
          <p:nvPr/>
        </p:nvSpPr>
        <p:spPr bwMode="auto">
          <a:xfrm>
            <a:off x="4787900" y="4292600"/>
            <a:ext cx="1944688" cy="1512888"/>
          </a:xfrm>
          <a:prstGeom prst="roundRect">
            <a:avLst>
              <a:gd name="adj" fmla="val 1970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36000" bIns="36000" anchor="ctr"/>
          <a:lstStyle/>
          <a:p>
            <a:pPr marL="177800" indent="-165100" algn="ctr">
              <a:spcAft>
                <a:spcPts val="300"/>
              </a:spcAft>
              <a:buFont typeface="+mj-lt"/>
              <a:buAutoNum type="arabicPeriod"/>
              <a:defRPr/>
            </a:pPr>
            <a:r>
              <a:rPr lang="ru-RU" sz="1300" dirty="0">
                <a:solidFill>
                  <a:schemeClr val="tx1"/>
                </a:solidFill>
              </a:rPr>
              <a:t>Помещение (лекционные залы)</a:t>
            </a:r>
          </a:p>
          <a:p>
            <a:pPr marL="177800" indent="-165100" algn="ctr">
              <a:spcAft>
                <a:spcPts val="300"/>
              </a:spcAft>
              <a:buFont typeface="+mj-lt"/>
              <a:buAutoNum type="arabicPeriod"/>
              <a:defRPr/>
            </a:pPr>
            <a:r>
              <a:rPr lang="ru-RU" sz="1300" dirty="0">
                <a:solidFill>
                  <a:schemeClr val="tx1"/>
                </a:solidFill>
              </a:rPr>
              <a:t>Сбор заявок от населения</a:t>
            </a:r>
          </a:p>
        </p:txBody>
      </p:sp>
      <p:sp>
        <p:nvSpPr>
          <p:cNvPr id="40" name="AutoShape 65"/>
          <p:cNvSpPr>
            <a:spLocks noChangeArrowheads="1"/>
          </p:cNvSpPr>
          <p:nvPr/>
        </p:nvSpPr>
        <p:spPr bwMode="auto">
          <a:xfrm>
            <a:off x="684213" y="4292600"/>
            <a:ext cx="3887787" cy="1512888"/>
          </a:xfrm>
          <a:prstGeom prst="roundRect">
            <a:avLst>
              <a:gd name="adj" fmla="val 1970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36000" bIns="36000" anchor="ctr"/>
          <a:lstStyle/>
          <a:p>
            <a:pPr marL="990600" indent="-165100" algn="ctr">
              <a:spcAft>
                <a:spcPts val="300"/>
              </a:spcAft>
              <a:buFontTx/>
              <a:buAutoNum type="arabicPeriod"/>
              <a:defRPr/>
            </a:pPr>
            <a:r>
              <a:rPr lang="ru-RU" sz="1300" dirty="0">
                <a:solidFill>
                  <a:schemeClr val="tx1"/>
                </a:solidFill>
              </a:rPr>
              <a:t>Раздаточные материалы для слушателей, учебные пособия для </a:t>
            </a:r>
            <a:r>
              <a:rPr lang="ru-RU" sz="1300" dirty="0" smtClean="0">
                <a:solidFill>
                  <a:schemeClr val="tx1"/>
                </a:solidFill>
              </a:rPr>
              <a:t>преподавателей</a:t>
            </a:r>
            <a:endParaRPr lang="ru-RU" sz="1300" dirty="0">
              <a:solidFill>
                <a:schemeClr val="tx1"/>
              </a:solidFill>
            </a:endParaRPr>
          </a:p>
          <a:p>
            <a:pPr marL="990600" indent="-165100" algn="ctr">
              <a:spcAft>
                <a:spcPts val="300"/>
              </a:spcAft>
              <a:buFontTx/>
              <a:buAutoNum type="arabicPeriod"/>
              <a:defRPr/>
            </a:pPr>
            <a:r>
              <a:rPr lang="ru-RU" sz="1300" dirty="0">
                <a:solidFill>
                  <a:schemeClr val="tx1"/>
                </a:solidFill>
              </a:rPr>
              <a:t>Подготовка преподавателей, тренинги для тренеров</a:t>
            </a:r>
          </a:p>
          <a:p>
            <a:pPr marL="990600" indent="-165100" algn="ctr">
              <a:spcAft>
                <a:spcPts val="300"/>
              </a:spcAft>
              <a:buFontTx/>
              <a:buAutoNum type="arabicPeriod"/>
              <a:defRPr/>
            </a:pPr>
            <a:r>
              <a:rPr lang="ru-RU" sz="1300" dirty="0" smtClean="0">
                <a:solidFill>
                  <a:schemeClr val="tx1"/>
                </a:solidFill>
              </a:rPr>
              <a:t>Оборудование: </a:t>
            </a:r>
            <a:r>
              <a:rPr lang="ru-RU" sz="1300" dirty="0" err="1">
                <a:solidFill>
                  <a:schemeClr val="tx1"/>
                </a:solidFill>
              </a:rPr>
              <a:t>флипчарты</a:t>
            </a:r>
            <a:r>
              <a:rPr lang="ru-RU" sz="1300" dirty="0">
                <a:solidFill>
                  <a:schemeClr val="tx1"/>
                </a:solidFill>
              </a:rPr>
              <a:t>, доски</a:t>
            </a:r>
          </a:p>
          <a:p>
            <a:pPr marL="990600" indent="-165100" algn="ctr">
              <a:spcAft>
                <a:spcPts val="300"/>
              </a:spcAft>
              <a:buFontTx/>
              <a:buAutoNum type="arabicPeriod"/>
              <a:defRPr/>
            </a:pPr>
            <a:r>
              <a:rPr lang="ru-RU" sz="1300" dirty="0">
                <a:solidFill>
                  <a:schemeClr val="tx1"/>
                </a:solidFill>
              </a:rPr>
              <a:t>Транспортная логистика</a:t>
            </a:r>
          </a:p>
        </p:txBody>
      </p:sp>
      <p:sp>
        <p:nvSpPr>
          <p:cNvPr id="41" name="AutoShape 65"/>
          <p:cNvSpPr>
            <a:spLocks noChangeArrowheads="1"/>
          </p:cNvSpPr>
          <p:nvPr/>
        </p:nvSpPr>
        <p:spPr bwMode="auto">
          <a:xfrm>
            <a:off x="6948488" y="4292600"/>
            <a:ext cx="1871662" cy="1512888"/>
          </a:xfrm>
          <a:prstGeom prst="roundRect">
            <a:avLst>
              <a:gd name="adj" fmla="val 1970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36000" bIns="36000" anchor="ctr"/>
          <a:lstStyle/>
          <a:p>
            <a:pPr marL="177800" indent="-165100" algn="ctr">
              <a:spcAft>
                <a:spcPts val="300"/>
              </a:spcAft>
              <a:buFont typeface="+mj-lt"/>
              <a:buAutoNum type="arabicPeriod"/>
              <a:defRPr/>
            </a:pPr>
            <a:r>
              <a:rPr lang="ru-RU" sz="1300" dirty="0">
                <a:solidFill>
                  <a:schemeClr val="tx1"/>
                </a:solidFill>
              </a:rPr>
              <a:t>Подача </a:t>
            </a:r>
            <a:r>
              <a:rPr lang="ru-RU" sz="1300" dirty="0" smtClean="0">
                <a:solidFill>
                  <a:schemeClr val="tx1"/>
                </a:solidFill>
              </a:rPr>
              <a:t>заявок</a:t>
            </a:r>
          </a:p>
          <a:p>
            <a:pPr marL="177800" indent="-165100" algn="ctr">
              <a:spcAft>
                <a:spcPts val="300"/>
              </a:spcAft>
              <a:buFont typeface="+mj-lt"/>
              <a:buAutoNum type="arabicPeriod"/>
              <a:defRPr/>
            </a:pPr>
            <a:r>
              <a:rPr lang="ru-RU" sz="1300" dirty="0" smtClean="0">
                <a:solidFill>
                  <a:schemeClr val="tx1"/>
                </a:solidFill>
              </a:rPr>
              <a:t> Участие </a:t>
            </a:r>
            <a:r>
              <a:rPr lang="ru-RU" sz="1300" dirty="0">
                <a:solidFill>
                  <a:schemeClr val="tx1"/>
                </a:solidFill>
              </a:rPr>
              <a:t>в 16-ти часовом семинаре</a:t>
            </a:r>
          </a:p>
          <a:p>
            <a:pPr marL="177800" indent="-165100" algn="ctr">
              <a:spcAft>
                <a:spcPts val="300"/>
              </a:spcAft>
              <a:buFont typeface="+mj-lt"/>
              <a:buAutoNum type="arabicPeriod"/>
              <a:defRPr/>
            </a:pPr>
            <a:r>
              <a:rPr lang="ru-RU" sz="1300" dirty="0">
                <a:solidFill>
                  <a:schemeClr val="tx1"/>
                </a:solidFill>
              </a:rPr>
              <a:t>Получение сертификатов</a:t>
            </a:r>
          </a:p>
          <a:p>
            <a:pPr marL="177800" indent="-165100" algn="ctr">
              <a:spcAft>
                <a:spcPts val="300"/>
              </a:spcAft>
              <a:buFont typeface="+mj-lt"/>
              <a:buAutoNum type="arabicPeriod"/>
              <a:defRPr/>
            </a:pPr>
            <a:r>
              <a:rPr lang="ru-RU" sz="1300" dirty="0">
                <a:solidFill>
                  <a:schemeClr val="tx1"/>
                </a:solidFill>
              </a:rPr>
              <a:t>Заполнение анкет</a:t>
            </a:r>
          </a:p>
        </p:txBody>
      </p:sp>
      <p:pic>
        <p:nvPicPr>
          <p:cNvPr id="15373" name="Picture 12" descr="C:\Program Files\Microsoft Office\MEDIA\CAGCAT10\j0149481.wmf"/>
          <p:cNvPicPr>
            <a:picLocks noChangeAspect="1" noChangeArrowheads="1"/>
          </p:cNvPicPr>
          <p:nvPr/>
        </p:nvPicPr>
        <p:blipFill>
          <a:blip r:embed="rId9" cstate="print"/>
          <a:srcRect t="23134" b="40514"/>
          <a:stretch>
            <a:fillRect/>
          </a:stretch>
        </p:blipFill>
        <p:spPr bwMode="auto">
          <a:xfrm>
            <a:off x="7308850" y="2133600"/>
            <a:ext cx="10795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AutoShape 65"/>
          <p:cNvSpPr>
            <a:spLocks noChangeArrowheads="1"/>
          </p:cNvSpPr>
          <p:nvPr/>
        </p:nvSpPr>
        <p:spPr bwMode="auto">
          <a:xfrm>
            <a:off x="722313" y="2997200"/>
            <a:ext cx="3887787" cy="1008063"/>
          </a:xfrm>
          <a:prstGeom prst="roundRect">
            <a:avLst>
              <a:gd name="adj" fmla="val 1970"/>
            </a:avLst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anchor="ctr"/>
          <a:lstStyle/>
          <a:p>
            <a:pPr marL="165100" indent="-165100" algn="ctr">
              <a:spcAft>
                <a:spcPts val="300"/>
              </a:spcAft>
              <a:buFontTx/>
              <a:buAutoNum type="arabicPeriod"/>
              <a:defRPr/>
            </a:pPr>
            <a:r>
              <a:rPr lang="ru-RU" sz="1200" dirty="0">
                <a:solidFill>
                  <a:schemeClr val="bg1"/>
                </a:solidFill>
              </a:rPr>
              <a:t>До 15.02.2011г. согласование с МИО и объявление сроков запуска курсов</a:t>
            </a:r>
          </a:p>
          <a:p>
            <a:pPr marL="165100" indent="-165100" algn="ctr">
              <a:spcAft>
                <a:spcPts val="300"/>
              </a:spcAft>
              <a:buFontTx/>
              <a:buAutoNum type="arabicPeriod"/>
              <a:defRPr/>
            </a:pPr>
            <a:r>
              <a:rPr lang="ru-RU" sz="1200" dirty="0">
                <a:solidFill>
                  <a:schemeClr val="bg1"/>
                </a:solidFill>
              </a:rPr>
              <a:t>2 сессии: весной (апрель-май) и осенью (сентябрь-ноябрь)</a:t>
            </a:r>
          </a:p>
          <a:p>
            <a:pPr marL="165100" indent="-165100" algn="ctr">
              <a:spcAft>
                <a:spcPts val="300"/>
              </a:spcAft>
              <a:buFontTx/>
              <a:buAutoNum type="arabicPeriod"/>
              <a:defRPr/>
            </a:pPr>
            <a:r>
              <a:rPr lang="ru-RU" sz="1200" dirty="0">
                <a:solidFill>
                  <a:schemeClr val="bg1"/>
                </a:solidFill>
              </a:rPr>
              <a:t>Охват 209 районов, 15 000 слушателей</a:t>
            </a:r>
          </a:p>
        </p:txBody>
      </p:sp>
      <p:cxnSp>
        <p:nvCxnSpPr>
          <p:cNvPr id="45" name="Shape 44"/>
          <p:cNvCxnSpPr>
            <a:stCxn id="17" idx="1"/>
            <a:endCxn id="22" idx="0"/>
          </p:cNvCxnSpPr>
          <p:nvPr/>
        </p:nvCxnSpPr>
        <p:spPr>
          <a:xfrm rot="10800000" flipV="1">
            <a:off x="2627313" y="1449388"/>
            <a:ext cx="792162" cy="611187"/>
          </a:xfrm>
          <a:prstGeom prst="curvedConnector2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Стрелка вниз 51"/>
          <p:cNvSpPr/>
          <p:nvPr/>
        </p:nvSpPr>
        <p:spPr>
          <a:xfrm>
            <a:off x="5508625" y="2924175"/>
            <a:ext cx="503238" cy="1368425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3" name="Стрелка вниз 52"/>
          <p:cNvSpPr/>
          <p:nvPr/>
        </p:nvSpPr>
        <p:spPr>
          <a:xfrm>
            <a:off x="7667625" y="2924175"/>
            <a:ext cx="504825" cy="1368425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78" name="TextBox 55"/>
          <p:cNvSpPr txBox="1">
            <a:spLocks noChangeArrowheads="1"/>
          </p:cNvSpPr>
          <p:nvPr/>
        </p:nvSpPr>
        <p:spPr bwMode="auto">
          <a:xfrm>
            <a:off x="1258888" y="1239838"/>
            <a:ext cx="17287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/>
              <a:t>Целевой трансферт</a:t>
            </a:r>
          </a:p>
          <a:p>
            <a:pPr algn="ctr"/>
            <a:r>
              <a:rPr lang="ru-RU" sz="1200" b="1"/>
              <a:t>208 млн. тенге</a:t>
            </a:r>
          </a:p>
        </p:txBody>
      </p:sp>
      <p:grpSp>
        <p:nvGrpSpPr>
          <p:cNvPr id="15379" name="Группа 63"/>
          <p:cNvGrpSpPr>
            <a:grpSpLocks/>
          </p:cNvGrpSpPr>
          <p:nvPr/>
        </p:nvGrpSpPr>
        <p:grpSpPr bwMode="auto">
          <a:xfrm>
            <a:off x="768350" y="4556125"/>
            <a:ext cx="812800" cy="1033463"/>
            <a:chOff x="840284" y="4771752"/>
            <a:chExt cx="813296" cy="1033512"/>
          </a:xfrm>
        </p:grpSpPr>
        <p:pic>
          <p:nvPicPr>
            <p:cNvPr id="15383" name="Picture 12" descr="C:\Documents and Settings\yermek.abdibekov\Рабочий стол\BS2.jp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041512" y="4871826"/>
              <a:ext cx="612068" cy="933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4" name="Picture 11" descr="C:\Documents and Settings\yermek.abdibekov\Рабочий стол\BS1.jpg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840284" y="4771752"/>
              <a:ext cx="614468" cy="933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" name="Rectangle 3"/>
          <p:cNvSpPr txBox="1">
            <a:spLocks noChangeArrowheads="1"/>
          </p:cNvSpPr>
          <p:nvPr/>
        </p:nvSpPr>
        <p:spPr bwMode="auto">
          <a:xfrm>
            <a:off x="684213" y="5948363"/>
            <a:ext cx="8135937" cy="360362"/>
          </a:xfrm>
          <a:prstGeom prst="rect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177800" indent="-177800" algn="just" eaLnBrk="0" hangingPunct="0">
              <a:buClr>
                <a:srgbClr val="FF0000"/>
              </a:buClr>
              <a:buSzPct val="125000"/>
              <a:buFont typeface="Wingdings" pitchFamily="2" charset="2"/>
              <a:buChar char="ü"/>
              <a:defRPr/>
            </a:pPr>
            <a:r>
              <a:rPr lang="ru-RU" sz="1200" i="1" dirty="0">
                <a:ea typeface="MS PGothic"/>
              </a:rPr>
              <a:t>Оценка эффективности: </a:t>
            </a:r>
            <a:r>
              <a:rPr lang="ru-RU" sz="1200" i="1" dirty="0" err="1">
                <a:ea typeface="MS PGothic"/>
              </a:rPr>
              <a:t>посттренинговое</a:t>
            </a:r>
            <a:r>
              <a:rPr lang="ru-RU" sz="1200" i="1" dirty="0">
                <a:ea typeface="MS PGothic"/>
              </a:rPr>
              <a:t> маркетинговое исследование с участием не менее 1 000 слушателей (телефонные опросы, </a:t>
            </a:r>
            <a:r>
              <a:rPr lang="ru-RU" sz="1200" i="1" dirty="0" smtClean="0">
                <a:ea typeface="MS PGothic"/>
              </a:rPr>
              <a:t>с использованием повторной выборки)</a:t>
            </a:r>
            <a:endParaRPr lang="ru-RU" sz="1200" i="1" dirty="0">
              <a:ea typeface="MS PGothic"/>
            </a:endParaRPr>
          </a:p>
        </p:txBody>
      </p:sp>
      <p:sp>
        <p:nvSpPr>
          <p:cNvPr id="30" name="Номер слайда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81555-7F86-44F9-8FDE-5B5A37FF99C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31800" y="287338"/>
            <a:ext cx="687705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buSzPct val="100000"/>
              <a:tabLst>
                <a:tab pos="984250" algn="l"/>
              </a:tabLst>
              <a:defRPr/>
            </a:pPr>
            <a:r>
              <a:rPr lang="ru-RU" sz="2000" b="1" dirty="0"/>
              <a:t>Действия участников по п</a:t>
            </a:r>
            <a:r>
              <a:rPr lang="ru-RU" sz="2000" b="1" dirty="0">
                <a:latin typeface="+mj-lt"/>
                <a:ea typeface="MS PGothic"/>
              </a:rPr>
              <a:t>оддержке начинающих предпринимателей – «Бизнес-Советник»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1800" y="287338"/>
            <a:ext cx="604837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300"/>
              </a:spcAft>
              <a:buSzPct val="100000"/>
              <a:tabLst>
                <a:tab pos="984250" algn="l"/>
              </a:tabLst>
              <a:defRPr/>
            </a:pPr>
            <a:r>
              <a:rPr lang="ru-RU" sz="2000" b="1" dirty="0">
                <a:latin typeface="+mj-lt"/>
                <a:ea typeface="MS PGothic"/>
              </a:rPr>
              <a:t>Сервисная поддержка ведения бизнеса – перечень услуг</a:t>
            </a:r>
          </a:p>
        </p:txBody>
      </p:sp>
      <p:grpSp>
        <p:nvGrpSpPr>
          <p:cNvPr id="16387" name="Группа 5"/>
          <p:cNvGrpSpPr>
            <a:grpSpLocks/>
          </p:cNvGrpSpPr>
          <p:nvPr/>
        </p:nvGrpSpPr>
        <p:grpSpPr bwMode="auto">
          <a:xfrm>
            <a:off x="355600" y="1052513"/>
            <a:ext cx="2632075" cy="1008062"/>
            <a:chOff x="2700" y="539276"/>
            <a:chExt cx="2632792" cy="926732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2700" y="539276"/>
              <a:ext cx="2632792" cy="9267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23" name="Прямоугольник 22"/>
            <p:cNvSpPr/>
            <p:nvPr/>
          </p:nvSpPr>
          <p:spPr>
            <a:xfrm>
              <a:off x="2700" y="539276"/>
              <a:ext cx="2632792" cy="9267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9568" tIns="56896" rIns="99568" bIns="56896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/>
                <a:t>1. Ведение бухгалтерского и налогового учета и составление отчетности; составление статистической отчетности</a:t>
              </a:r>
            </a:p>
          </p:txBody>
        </p:sp>
      </p:grpSp>
      <p:grpSp>
        <p:nvGrpSpPr>
          <p:cNvPr id="16388" name="Группа 6"/>
          <p:cNvGrpSpPr>
            <a:grpSpLocks/>
          </p:cNvGrpSpPr>
          <p:nvPr/>
        </p:nvGrpSpPr>
        <p:grpSpPr bwMode="auto">
          <a:xfrm>
            <a:off x="355600" y="2101850"/>
            <a:ext cx="2632075" cy="3919538"/>
            <a:chOff x="2700" y="1487468"/>
            <a:chExt cx="2632792" cy="3170475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2700" y="1487468"/>
              <a:ext cx="2632792" cy="3170475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Прямоугольник 20"/>
            <p:cNvSpPr/>
            <p:nvPr/>
          </p:nvSpPr>
          <p:spPr>
            <a:xfrm>
              <a:off x="2700" y="1487468"/>
              <a:ext cx="2632792" cy="31704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4008" tIns="64008" rIns="85344" bIns="96012" spcCol="1270"/>
            <a:lstStyle/>
            <a:p>
              <a:pPr marL="685800" lvl="1" indent="-228600">
                <a:buFont typeface="+mj-lt"/>
                <a:buAutoNum type="arabicPeriod"/>
              </a:pPr>
              <a:r>
                <a:rPr lang="ru-RU" sz="1200" dirty="0" smtClean="0"/>
                <a:t>Подготовка и сдача налоговых и статистических отчетов</a:t>
              </a:r>
            </a:p>
            <a:p>
              <a:pPr marL="685800" lvl="1" indent="-228600">
                <a:buFont typeface="+mj-lt"/>
                <a:buAutoNum type="arabicPeriod"/>
              </a:pPr>
              <a:r>
                <a:rPr lang="ru-RU" sz="1200" dirty="0" smtClean="0"/>
                <a:t>Подготовка платежных поручений в банк</a:t>
              </a:r>
            </a:p>
            <a:p>
              <a:pPr marL="685800" lvl="1" indent="-228600">
                <a:buFont typeface="+mj-lt"/>
                <a:buAutoNum type="arabicPeriod"/>
              </a:pPr>
              <a:r>
                <a:rPr lang="ru-RU" sz="1200" dirty="0" smtClean="0"/>
                <a:t>Составление дополнительных отчетов в сторонние организации</a:t>
              </a:r>
            </a:p>
            <a:p>
              <a:pPr marL="685800" lvl="1" indent="-228600">
                <a:buFont typeface="+mj-lt"/>
                <a:buAutoNum type="arabicPeriod"/>
              </a:pPr>
              <a:r>
                <a:rPr lang="ru-RU" sz="1200" dirty="0" smtClean="0"/>
                <a:t>Представительство в налоговом комитете при проверках</a:t>
              </a:r>
            </a:p>
            <a:p>
              <a:pPr marL="685800" lvl="1" indent="-228600">
                <a:buFont typeface="+mj-lt"/>
                <a:buAutoNum type="arabicPeriod"/>
              </a:pPr>
              <a:r>
                <a:rPr lang="ru-RU" sz="1200" dirty="0" smtClean="0"/>
                <a:t>Составление учетной политики предприятия</a:t>
              </a:r>
            </a:p>
            <a:p>
              <a:pPr marL="685800" lvl="1" indent="-228600">
                <a:buFont typeface="+mj-lt"/>
                <a:buAutoNum type="arabicPeriod"/>
              </a:pPr>
              <a:r>
                <a:rPr lang="ru-RU" sz="1200" dirty="0" smtClean="0"/>
                <a:t>Восстановление бух. учета</a:t>
              </a:r>
              <a:endParaRPr lang="ru-RU" sz="1200" dirty="0"/>
            </a:p>
          </p:txBody>
        </p:sp>
      </p:grpSp>
      <p:grpSp>
        <p:nvGrpSpPr>
          <p:cNvPr id="16389" name="Группа 7"/>
          <p:cNvGrpSpPr>
            <a:grpSpLocks/>
          </p:cNvGrpSpPr>
          <p:nvPr/>
        </p:nvGrpSpPr>
        <p:grpSpPr bwMode="auto">
          <a:xfrm>
            <a:off x="3255963" y="1052513"/>
            <a:ext cx="2632075" cy="1008062"/>
            <a:chOff x="3004083" y="539276"/>
            <a:chExt cx="2632792" cy="926732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3004083" y="539276"/>
              <a:ext cx="2632792" cy="9267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3004083" y="539276"/>
              <a:ext cx="2632792" cy="9267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9568" tIns="56896" rIns="99568" bIns="56896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/>
                <a:t>2. Услуги по таможенным процедурам</a:t>
              </a:r>
            </a:p>
          </p:txBody>
        </p:sp>
      </p:grpSp>
      <p:grpSp>
        <p:nvGrpSpPr>
          <p:cNvPr id="16390" name="Группа 8"/>
          <p:cNvGrpSpPr>
            <a:grpSpLocks/>
          </p:cNvGrpSpPr>
          <p:nvPr/>
        </p:nvGrpSpPr>
        <p:grpSpPr bwMode="auto">
          <a:xfrm>
            <a:off x="3131840" y="2101850"/>
            <a:ext cx="2880319" cy="4063454"/>
            <a:chOff x="2879926" y="1487468"/>
            <a:chExt cx="2881104" cy="3286887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2879926" y="1487468"/>
              <a:ext cx="2881104" cy="3286887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Прямоугольник 16"/>
            <p:cNvSpPr/>
            <p:nvPr/>
          </p:nvSpPr>
          <p:spPr>
            <a:xfrm>
              <a:off x="3004083" y="1487468"/>
              <a:ext cx="2632792" cy="31704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4008" tIns="64008" rIns="85344" bIns="96012" spcCol="1270"/>
            <a:lstStyle/>
            <a:p>
              <a:pPr marL="685800" lvl="1" indent="-228600">
                <a:buFont typeface="+mj-lt"/>
                <a:buAutoNum type="arabicPeriod"/>
              </a:pPr>
              <a:r>
                <a:rPr lang="ru-RU" sz="1200" dirty="0" smtClean="0"/>
                <a:t>Консультации по тарифному и нетарифному регулированию по конкретным товарам</a:t>
              </a:r>
            </a:p>
            <a:p>
              <a:pPr marL="685800" lvl="1" indent="-228600">
                <a:buFont typeface="+mj-lt"/>
                <a:buAutoNum type="arabicPeriod"/>
              </a:pPr>
              <a:r>
                <a:rPr lang="ru-RU" sz="1200" dirty="0" smtClean="0"/>
                <a:t>Документальное сопровождение </a:t>
              </a:r>
              <a:r>
                <a:rPr lang="ru-RU" sz="1200" dirty="0" err="1" smtClean="0"/>
                <a:t>внешнеэконом</a:t>
              </a:r>
              <a:r>
                <a:rPr lang="ru-RU" sz="1200" dirty="0" smtClean="0"/>
                <a:t>. деятельности</a:t>
              </a:r>
            </a:p>
            <a:p>
              <a:pPr marL="685800" lvl="1" indent="-228600">
                <a:buFont typeface="+mj-lt"/>
                <a:buAutoNum type="arabicPeriod"/>
              </a:pPr>
              <a:r>
                <a:rPr lang="ru-RU" sz="1200" dirty="0" smtClean="0"/>
                <a:t>Получение лицензий, разрешений для </a:t>
              </a:r>
              <a:r>
                <a:rPr lang="ru-RU" sz="1200" dirty="0" err="1" smtClean="0"/>
                <a:t>внешнеэконом</a:t>
              </a:r>
              <a:r>
                <a:rPr lang="ru-RU" sz="1200" dirty="0" smtClean="0"/>
                <a:t>. деятельности</a:t>
              </a:r>
            </a:p>
            <a:p>
              <a:pPr marL="685800" lvl="1" indent="-228600">
                <a:buFont typeface="+mj-lt"/>
                <a:buAutoNum type="arabicPeriod"/>
              </a:pPr>
              <a:r>
                <a:rPr lang="ru-RU" sz="1200" dirty="0" smtClean="0"/>
                <a:t>Консультационные услуги по декларированию грузов в рамках Таможенного союза</a:t>
              </a:r>
            </a:p>
            <a:p>
              <a:pPr marL="685800" lvl="1" indent="-228600">
                <a:buFont typeface="+mj-lt"/>
                <a:buAutoNum type="arabicPeriod"/>
              </a:pPr>
              <a:r>
                <a:rPr lang="ru-RU" sz="1200" dirty="0" smtClean="0"/>
                <a:t>Консалтинговые услуги по условиям внешнеторгового контракта, </a:t>
              </a:r>
              <a:endParaRPr lang="ru-RU" sz="1200" dirty="0"/>
            </a:p>
          </p:txBody>
        </p:sp>
      </p:grpSp>
      <p:grpSp>
        <p:nvGrpSpPr>
          <p:cNvPr id="16391" name="Группа 9"/>
          <p:cNvGrpSpPr>
            <a:grpSpLocks/>
          </p:cNvGrpSpPr>
          <p:nvPr/>
        </p:nvGrpSpPr>
        <p:grpSpPr bwMode="auto">
          <a:xfrm>
            <a:off x="6115050" y="1052513"/>
            <a:ext cx="2633663" cy="1008062"/>
            <a:chOff x="6005467" y="539276"/>
            <a:chExt cx="2632792" cy="926732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6005467" y="539276"/>
              <a:ext cx="2632792" cy="9267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6005467" y="539276"/>
              <a:ext cx="2632792" cy="9267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9568" tIns="56896" rIns="99568" bIns="56896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/>
                <a:t>3. Консультирование по внедрению систем менеджмента качества</a:t>
              </a:r>
            </a:p>
          </p:txBody>
        </p:sp>
      </p:grpSp>
      <p:grpSp>
        <p:nvGrpSpPr>
          <p:cNvPr id="16392" name="Группа 10"/>
          <p:cNvGrpSpPr>
            <a:grpSpLocks/>
          </p:cNvGrpSpPr>
          <p:nvPr/>
        </p:nvGrpSpPr>
        <p:grpSpPr bwMode="auto">
          <a:xfrm>
            <a:off x="6115050" y="2101850"/>
            <a:ext cx="2633663" cy="3919538"/>
            <a:chOff x="6005467" y="1487468"/>
            <a:chExt cx="2632792" cy="3170475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6005467" y="1487468"/>
              <a:ext cx="2632792" cy="3170475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6005467" y="1487468"/>
              <a:ext cx="2632792" cy="31704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4008" tIns="64008" rIns="85344" bIns="96012" spcCol="1270"/>
            <a:lstStyle/>
            <a:p>
              <a:pPr marL="228600" lvl="1" indent="-228600" defTabSz="533400">
                <a:spcAft>
                  <a:spcPts val="300"/>
                </a:spcAft>
                <a:buFont typeface="+mj-lt"/>
                <a:buAutoNum type="arabicPeriod"/>
                <a:defRPr/>
              </a:pPr>
              <a:r>
                <a:rPr lang="ru-RU" sz="1200" dirty="0" smtClean="0">
                  <a:latin typeface="+mj-lt"/>
                </a:rPr>
                <a:t>Подготовка документации к получению системы менеджмента </a:t>
              </a:r>
              <a:r>
                <a:rPr lang="ru-RU" sz="1200" dirty="0" err="1" smtClean="0">
                  <a:latin typeface="+mj-lt"/>
                </a:rPr>
                <a:t>качества:</a:t>
              </a:r>
              <a:r>
                <a:rPr lang="ru-RU" sz="1200" dirty="0" err="1" smtClean="0">
                  <a:latin typeface="+mj-lt"/>
                  <a:cs typeface="Calibri" pitchFamily="34" charset="0"/>
                </a:rPr>
                <a:t>предоставление</a:t>
              </a:r>
              <a:r>
                <a:rPr lang="ru-RU" sz="1200" dirty="0" smtClean="0">
                  <a:latin typeface="+mj-lt"/>
                  <a:cs typeface="Calibri" pitchFamily="34" charset="0"/>
                </a:rPr>
                <a:t> рекомендаций по проблемам обеспечения соответствия:</a:t>
              </a:r>
              <a:endParaRPr lang="ru-RU" sz="1200" dirty="0" smtClean="0">
                <a:latin typeface="+mj-lt"/>
              </a:endParaRPr>
            </a:p>
            <a:p>
              <a:pPr marL="363538" lvl="1" indent="-114300" defTabSz="533400">
                <a:spcAft>
                  <a:spcPts val="300"/>
                </a:spcAft>
                <a:buFontTx/>
                <a:buChar char="••"/>
                <a:defRPr/>
              </a:pPr>
              <a:r>
                <a:rPr lang="ru-RU" sz="1200" i="1" dirty="0" smtClean="0">
                  <a:latin typeface="+mj-lt"/>
                  <a:cs typeface="Calibri" pitchFamily="34" charset="0"/>
                </a:rPr>
                <a:t>товаров и услуг требованиям нормативных документов по сертификации</a:t>
              </a:r>
              <a:endParaRPr lang="ru-RU" sz="1200" i="1" dirty="0" smtClean="0">
                <a:latin typeface="+mj-lt"/>
              </a:endParaRPr>
            </a:p>
            <a:p>
              <a:pPr marL="363538" lvl="1" indent="-114300" defTabSz="533400">
                <a:spcAft>
                  <a:spcPts val="300"/>
                </a:spcAft>
                <a:buFontTx/>
                <a:buChar char="••"/>
                <a:defRPr/>
              </a:pPr>
              <a:r>
                <a:rPr lang="ru-RU" sz="1200" i="1" dirty="0" smtClean="0">
                  <a:latin typeface="+mj-lt"/>
                  <a:cs typeface="Calibri" pitchFamily="34" charset="0"/>
                </a:rPr>
                <a:t>систем менеджмента требованиям международных стандартов ИСО</a:t>
              </a:r>
            </a:p>
            <a:p>
              <a:pPr marL="363538" lvl="1" indent="-114300" defTabSz="533400">
                <a:spcAft>
                  <a:spcPts val="300"/>
                </a:spcAft>
                <a:buFontTx/>
                <a:buChar char="••"/>
                <a:defRPr/>
              </a:pPr>
              <a:r>
                <a:rPr lang="ru-RU" sz="1200" i="1" dirty="0" smtClean="0">
                  <a:latin typeface="+mj-lt"/>
                  <a:cs typeface="Calibri" pitchFamily="34" charset="0"/>
                </a:rPr>
                <a:t>квалификации персонала</a:t>
              </a:r>
              <a:r>
                <a:rPr lang="ru-RU" sz="1200" i="1" dirty="0" smtClean="0">
                  <a:latin typeface="+mj-lt"/>
                </a:rPr>
                <a:t> </a:t>
              </a:r>
              <a:endParaRPr lang="ru-RU" sz="1200" i="1" dirty="0">
                <a:latin typeface="+mj-lt"/>
              </a:endParaRPr>
            </a:p>
          </p:txBody>
        </p:sp>
      </p:grp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37D59-7A6E-4BA6-8758-088A9EF97F33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Группа 5"/>
          <p:cNvGrpSpPr>
            <a:grpSpLocks/>
          </p:cNvGrpSpPr>
          <p:nvPr/>
        </p:nvGrpSpPr>
        <p:grpSpPr bwMode="auto">
          <a:xfrm>
            <a:off x="355600" y="1052513"/>
            <a:ext cx="2632075" cy="1008062"/>
            <a:chOff x="2700" y="539276"/>
            <a:chExt cx="2632792" cy="926732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2700" y="539276"/>
              <a:ext cx="2632792" cy="9267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23" name="Прямоугольник 22"/>
            <p:cNvSpPr/>
            <p:nvPr/>
          </p:nvSpPr>
          <p:spPr>
            <a:xfrm>
              <a:off x="2700" y="539276"/>
              <a:ext cx="2632792" cy="9267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9568" tIns="56896" rIns="99568" bIns="56896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/>
                <a:t>4. Юридические консультации</a:t>
              </a:r>
            </a:p>
          </p:txBody>
        </p:sp>
      </p:grpSp>
      <p:grpSp>
        <p:nvGrpSpPr>
          <p:cNvPr id="17411" name="Группа 6"/>
          <p:cNvGrpSpPr>
            <a:grpSpLocks/>
          </p:cNvGrpSpPr>
          <p:nvPr/>
        </p:nvGrpSpPr>
        <p:grpSpPr bwMode="auto">
          <a:xfrm>
            <a:off x="355600" y="2101850"/>
            <a:ext cx="2632075" cy="3559175"/>
            <a:chOff x="2700" y="1487468"/>
            <a:chExt cx="2632792" cy="3170475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2700" y="1487468"/>
              <a:ext cx="2632792" cy="3170475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Прямоугольник 20"/>
            <p:cNvSpPr/>
            <p:nvPr/>
          </p:nvSpPr>
          <p:spPr>
            <a:xfrm>
              <a:off x="2700" y="1487468"/>
              <a:ext cx="2632792" cy="31704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4008" tIns="64008" rIns="85344" bIns="96012" spcCol="1270"/>
            <a:lstStyle/>
            <a:p>
              <a:pPr marL="228600" lvl="0" indent="-228600">
                <a:buFont typeface="+mj-lt"/>
                <a:buAutoNum type="arabicPeriod"/>
              </a:pPr>
              <a:r>
                <a:rPr lang="ru-RU" sz="1200" dirty="0" smtClean="0"/>
                <a:t>Подготовка и заключение договоров</a:t>
              </a:r>
            </a:p>
            <a:p>
              <a:pPr marL="228600" lvl="0" indent="-228600">
                <a:buFont typeface="+mj-lt"/>
                <a:buAutoNum type="arabicPeriod"/>
              </a:pPr>
              <a:r>
                <a:rPr lang="ru-RU" sz="1200" dirty="0" smtClean="0"/>
                <a:t>Консультации в области гражданского, трудового права</a:t>
              </a:r>
            </a:p>
            <a:p>
              <a:pPr marL="228600" lvl="0" indent="-228600">
                <a:buFont typeface="+mj-lt"/>
                <a:buAutoNum type="arabicPeriod"/>
              </a:pPr>
              <a:r>
                <a:rPr lang="ru-RU" sz="1200" dirty="0" smtClean="0"/>
                <a:t>Аудит </a:t>
              </a:r>
              <a:r>
                <a:rPr lang="kk-KZ" sz="1200" dirty="0" smtClean="0"/>
                <a:t>документооборота с предоставлением рекомендаций</a:t>
              </a:r>
              <a:endParaRPr lang="ru-RU" sz="1200" dirty="0" smtClean="0"/>
            </a:p>
            <a:p>
              <a:pPr marL="228600" lvl="0" indent="-228600">
                <a:buFont typeface="+mj-lt"/>
                <a:buAutoNum type="arabicPeriod"/>
              </a:pPr>
              <a:r>
                <a:rPr lang="kk-KZ" sz="1200" dirty="0" smtClean="0"/>
                <a:t>Подготовка пакета документов к кредитованию, кроме бизнес-плана </a:t>
              </a:r>
              <a:endParaRPr lang="ru-RU" sz="1200" dirty="0" smtClean="0"/>
            </a:p>
            <a:p>
              <a:pPr marL="228600" lvl="0" indent="-228600">
                <a:buFont typeface="+mj-lt"/>
                <a:buAutoNum type="arabicPeriod"/>
              </a:pPr>
              <a:r>
                <a:rPr lang="kk-KZ" sz="1200" dirty="0" smtClean="0"/>
                <a:t>Аудит кадровой документации с предоставлением рекомендаций</a:t>
              </a:r>
              <a:endParaRPr lang="ru-RU" sz="1200" dirty="0" smtClean="0"/>
            </a:p>
            <a:p>
              <a:pPr marL="228600" lvl="0" indent="-228600">
                <a:buFont typeface="+mj-lt"/>
                <a:buAutoNum type="arabicPeriod"/>
              </a:pPr>
              <a:r>
                <a:rPr lang="ru-RU" sz="1200" dirty="0" smtClean="0"/>
                <a:t>Сопровождение юридических споров</a:t>
              </a:r>
              <a:endParaRPr lang="ru-RU" sz="1200" dirty="0"/>
            </a:p>
          </p:txBody>
        </p:sp>
      </p:grpSp>
      <p:grpSp>
        <p:nvGrpSpPr>
          <p:cNvPr id="17412" name="Группа 7"/>
          <p:cNvGrpSpPr>
            <a:grpSpLocks/>
          </p:cNvGrpSpPr>
          <p:nvPr/>
        </p:nvGrpSpPr>
        <p:grpSpPr bwMode="auto">
          <a:xfrm>
            <a:off x="3255963" y="1052513"/>
            <a:ext cx="2632075" cy="1008062"/>
            <a:chOff x="3004083" y="539276"/>
            <a:chExt cx="2632792" cy="926732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3004083" y="539276"/>
              <a:ext cx="2632792" cy="9267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3004083" y="539276"/>
              <a:ext cx="2632792" cy="9267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9568" tIns="56896" rIns="99568" bIns="56896" spcCol="1270" anchor="ctr"/>
            <a:lstStyle/>
            <a:p>
              <a:pPr algn="ctr">
                <a:defRPr/>
              </a:pPr>
              <a:r>
                <a:rPr lang="ru-RU" sz="1400" b="1" dirty="0"/>
                <a:t>5. Консультирование по вопросам маркетинга </a:t>
              </a:r>
            </a:p>
          </p:txBody>
        </p:sp>
      </p:grpSp>
      <p:grpSp>
        <p:nvGrpSpPr>
          <p:cNvPr id="17413" name="Группа 8"/>
          <p:cNvGrpSpPr>
            <a:grpSpLocks/>
          </p:cNvGrpSpPr>
          <p:nvPr/>
        </p:nvGrpSpPr>
        <p:grpSpPr bwMode="auto">
          <a:xfrm>
            <a:off x="3255963" y="2101850"/>
            <a:ext cx="2632075" cy="3559175"/>
            <a:chOff x="3004083" y="1487468"/>
            <a:chExt cx="2632792" cy="3170475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3004083" y="1487468"/>
              <a:ext cx="2632792" cy="3170475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Прямоугольник 16"/>
            <p:cNvSpPr/>
            <p:nvPr/>
          </p:nvSpPr>
          <p:spPr>
            <a:xfrm>
              <a:off x="3004083" y="1487468"/>
              <a:ext cx="2632792" cy="31704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4008" tIns="64008" rIns="85344" bIns="96012" spcCol="1270"/>
            <a:lstStyle/>
            <a:p>
              <a:pPr marL="228600" lvl="0" indent="-228600">
                <a:buFont typeface="+mj-lt"/>
                <a:buAutoNum type="arabicPeriod"/>
              </a:pPr>
              <a:r>
                <a:rPr lang="ru-RU" sz="1200" dirty="0" smtClean="0"/>
                <a:t>Определение ценовой политики</a:t>
              </a:r>
            </a:p>
            <a:p>
              <a:pPr marL="228600" lvl="0" indent="-228600">
                <a:buFont typeface="+mj-lt"/>
                <a:buAutoNum type="arabicPeriod"/>
              </a:pPr>
              <a:r>
                <a:rPr lang="ru-RU" sz="1200" dirty="0" smtClean="0"/>
                <a:t>Разработка бизнес-плана проекта  и подготовка к рассмотрению в БВУ </a:t>
              </a:r>
            </a:p>
            <a:p>
              <a:pPr marL="228600" lvl="0" indent="-228600">
                <a:buFont typeface="+mj-lt"/>
                <a:buAutoNum type="arabicPeriod"/>
              </a:pPr>
              <a:r>
                <a:rPr lang="ru-RU" sz="1200" dirty="0" smtClean="0"/>
                <a:t>Изучение рынка сбыта и конкурентов </a:t>
              </a:r>
            </a:p>
            <a:p>
              <a:pPr marL="228600" lvl="0" indent="-228600">
                <a:buFont typeface="+mj-lt"/>
                <a:buAutoNum type="arabicPeriod"/>
              </a:pPr>
              <a:r>
                <a:rPr lang="ru-RU" sz="1200" dirty="0" smtClean="0"/>
                <a:t>Разработка маркетинговой стратегии</a:t>
              </a:r>
            </a:p>
            <a:p>
              <a:pPr marL="228600" lvl="0" indent="-228600">
                <a:buFont typeface="+mj-lt"/>
                <a:buAutoNum type="arabicPeriod"/>
              </a:pPr>
              <a:r>
                <a:rPr lang="ru-RU" sz="1200" dirty="0" smtClean="0"/>
                <a:t>Разработка торговой марки, рекламных компаний</a:t>
              </a:r>
              <a:endParaRPr lang="ru-RU" sz="1200" dirty="0"/>
            </a:p>
          </p:txBody>
        </p:sp>
      </p:grpSp>
      <p:grpSp>
        <p:nvGrpSpPr>
          <p:cNvPr id="17414" name="Группа 9"/>
          <p:cNvGrpSpPr>
            <a:grpSpLocks/>
          </p:cNvGrpSpPr>
          <p:nvPr/>
        </p:nvGrpSpPr>
        <p:grpSpPr bwMode="auto">
          <a:xfrm>
            <a:off x="6115050" y="1052513"/>
            <a:ext cx="2633663" cy="1008062"/>
            <a:chOff x="6005467" y="539276"/>
            <a:chExt cx="2632792" cy="926732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6005467" y="539276"/>
              <a:ext cx="2632792" cy="9267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6005467" y="539276"/>
              <a:ext cx="2632792" cy="9267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9568" tIns="56896" rIns="99568" bIns="56896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/>
                <a:t>6. Обслуживание в сфере информационных технологий</a:t>
              </a:r>
            </a:p>
          </p:txBody>
        </p:sp>
      </p:grpSp>
      <p:grpSp>
        <p:nvGrpSpPr>
          <p:cNvPr id="17415" name="Группа 10"/>
          <p:cNvGrpSpPr>
            <a:grpSpLocks/>
          </p:cNvGrpSpPr>
          <p:nvPr/>
        </p:nvGrpSpPr>
        <p:grpSpPr bwMode="auto">
          <a:xfrm>
            <a:off x="6115050" y="2101850"/>
            <a:ext cx="2633663" cy="3559175"/>
            <a:chOff x="6005467" y="1487468"/>
            <a:chExt cx="2632792" cy="3170475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6005467" y="1487468"/>
              <a:ext cx="2632792" cy="3170475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6005467" y="1487468"/>
              <a:ext cx="2632792" cy="31704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4008" tIns="64008" rIns="85344" bIns="96012" spcCol="1270"/>
            <a:lstStyle/>
            <a:p>
              <a:pPr marL="228600" lvl="0" indent="-228600">
                <a:buFont typeface="+mj-lt"/>
                <a:buAutoNum type="arabicPeriod"/>
              </a:pPr>
              <a:r>
                <a:rPr lang="ru-RU" sz="1200" dirty="0" smtClean="0"/>
                <a:t>Установка и сопровождение программных продуктов</a:t>
              </a:r>
            </a:p>
            <a:p>
              <a:pPr marL="228600" lvl="0" indent="-228600">
                <a:buFont typeface="+mj-lt"/>
                <a:buAutoNum type="arabicPeriod"/>
              </a:pPr>
              <a:r>
                <a:rPr lang="ru-RU" sz="1200" dirty="0" smtClean="0"/>
                <a:t>Установка, поддержка и обновление программы «1С-Бухгалтерия»</a:t>
              </a:r>
            </a:p>
            <a:p>
              <a:pPr marL="228600" lvl="0" indent="-228600">
                <a:buFont typeface="+mj-lt"/>
                <a:buAutoNum type="arabicPeriod"/>
              </a:pPr>
              <a:r>
                <a:rPr lang="ru-RU" sz="1200" dirty="0" smtClean="0"/>
                <a:t>Установка программы электронной сдачи отчетов</a:t>
              </a:r>
              <a:endParaRPr lang="ru-RU" sz="1200" dirty="0"/>
            </a:p>
          </p:txBody>
        </p:sp>
      </p:grp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C5E640-0F29-44BB-BE64-D8CBD8DBF62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31800" y="287338"/>
            <a:ext cx="604837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300"/>
              </a:spcAft>
              <a:buSzPct val="100000"/>
              <a:tabLst>
                <a:tab pos="984250" algn="l"/>
              </a:tabLst>
              <a:defRPr/>
            </a:pPr>
            <a:r>
              <a:rPr lang="ru-RU" sz="2000" b="1" dirty="0">
                <a:latin typeface="+mj-lt"/>
                <a:ea typeface="MS PGothic"/>
              </a:rPr>
              <a:t>Сервисная поддержка ведения бизнеса – перечень услуг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65"/>
          <p:cNvSpPr>
            <a:spLocks noChangeArrowheads="1"/>
          </p:cNvSpPr>
          <p:nvPr/>
        </p:nvSpPr>
        <p:spPr bwMode="auto">
          <a:xfrm>
            <a:off x="3708400" y="2062163"/>
            <a:ext cx="2447925" cy="4176712"/>
          </a:xfrm>
          <a:prstGeom prst="roundRect">
            <a:avLst>
              <a:gd name="adj" fmla="val 3143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468000" rIns="36000"/>
          <a:lstStyle/>
          <a:p>
            <a:pPr marL="138113" indent="-138113" algn="ctr" eaLnBrk="0" hangingPunct="0">
              <a:spcAft>
                <a:spcPts val="60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МИО:</a:t>
            </a:r>
          </a:p>
          <a:p>
            <a:pPr marL="180975" indent="-180975" eaLnBrk="0" hangingPunct="0">
              <a:spcAft>
                <a:spcPts val="600"/>
              </a:spcAft>
              <a:buFont typeface="+mj-lt"/>
              <a:buAutoNum type="arabicParenR"/>
              <a:defRPr/>
            </a:pPr>
            <a:r>
              <a:rPr lang="ru-RU" sz="1200" b="1" dirty="0">
                <a:solidFill>
                  <a:srgbClr val="000000"/>
                </a:solidFill>
              </a:rPr>
              <a:t>Организация процесса закупа услуг </a:t>
            </a:r>
            <a:r>
              <a:rPr lang="ru-RU" sz="1200" dirty="0">
                <a:solidFill>
                  <a:srgbClr val="000000"/>
                </a:solidFill>
              </a:rPr>
              <a:t>консалтинговых компаний для </a:t>
            </a:r>
            <a:r>
              <a:rPr lang="ru-RU" sz="1200" dirty="0" smtClean="0">
                <a:solidFill>
                  <a:srgbClr val="000000"/>
                </a:solidFill>
              </a:rPr>
              <a:t>предоставления </a:t>
            </a:r>
            <a:r>
              <a:rPr lang="ru-RU" sz="1200" dirty="0">
                <a:solidFill>
                  <a:srgbClr val="000000"/>
                </a:solidFill>
              </a:rPr>
              <a:t>сервисных услуг</a:t>
            </a:r>
          </a:p>
          <a:p>
            <a:pPr marL="180975" indent="-180975" eaLnBrk="0" hangingPunct="0">
              <a:spcAft>
                <a:spcPts val="600"/>
              </a:spcAft>
              <a:buFont typeface="+mj-lt"/>
              <a:buAutoNum type="arabicParenR"/>
              <a:defRPr/>
            </a:pPr>
            <a:r>
              <a:rPr lang="ru-RU" sz="1200" b="1" dirty="0">
                <a:solidFill>
                  <a:srgbClr val="000000"/>
                </a:solidFill>
              </a:rPr>
              <a:t>Заключение договоров </a:t>
            </a:r>
            <a:r>
              <a:rPr lang="ru-RU" sz="1200" dirty="0">
                <a:solidFill>
                  <a:srgbClr val="000000"/>
                </a:solidFill>
              </a:rPr>
              <a:t>с консалтинговыми компаниями</a:t>
            </a:r>
          </a:p>
          <a:p>
            <a:pPr marL="180975" indent="-180975" eaLnBrk="0" hangingPunct="0">
              <a:spcAft>
                <a:spcPts val="600"/>
              </a:spcAft>
              <a:buFont typeface="+mj-lt"/>
              <a:buAutoNum type="arabicParenR"/>
              <a:defRPr/>
            </a:pPr>
            <a:r>
              <a:rPr lang="ru-RU" sz="1200" b="1" dirty="0">
                <a:solidFill>
                  <a:srgbClr val="000000"/>
                </a:solidFill>
              </a:rPr>
              <a:t>Информирование и привлечение предпринимателей</a:t>
            </a:r>
            <a:r>
              <a:rPr lang="ru-RU" sz="1200" dirty="0">
                <a:solidFill>
                  <a:srgbClr val="000000"/>
                </a:solidFill>
              </a:rPr>
              <a:t>, отвечающих требованиям «ДКБ-2020» </a:t>
            </a:r>
          </a:p>
          <a:p>
            <a:pPr marL="180975" indent="-180975" eaLnBrk="0" hangingPunct="0">
              <a:spcAft>
                <a:spcPts val="600"/>
              </a:spcAft>
              <a:buFont typeface="+mj-lt"/>
              <a:buAutoNum type="arabicParenR"/>
              <a:defRPr/>
            </a:pPr>
            <a:r>
              <a:rPr lang="ru-RU" sz="1200" b="1" dirty="0"/>
              <a:t>Формирование базы данных </a:t>
            </a:r>
            <a:r>
              <a:rPr lang="ru-RU" sz="1200" dirty="0"/>
              <a:t>предпринимателей-клиентов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22" name="AutoShape 65"/>
          <p:cNvSpPr>
            <a:spLocks noChangeArrowheads="1"/>
          </p:cNvSpPr>
          <p:nvPr/>
        </p:nvSpPr>
        <p:spPr bwMode="auto">
          <a:xfrm>
            <a:off x="250825" y="2062163"/>
            <a:ext cx="3241675" cy="4176712"/>
          </a:xfrm>
          <a:prstGeom prst="roundRect">
            <a:avLst>
              <a:gd name="adj" fmla="val 2186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468000" rIns="36000"/>
          <a:lstStyle/>
          <a:p>
            <a:pPr algn="ctr">
              <a:spcAft>
                <a:spcPts val="60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Фонд «Даму»:</a:t>
            </a:r>
          </a:p>
          <a:p>
            <a:pPr marL="184150" indent="-184150">
              <a:buFontTx/>
              <a:buAutoNum type="arabicParenR"/>
              <a:defRPr/>
            </a:pPr>
            <a:r>
              <a:rPr lang="ru-RU" sz="1200" b="1" dirty="0">
                <a:solidFill>
                  <a:srgbClr val="000000"/>
                </a:solidFill>
                <a:cs typeface="Arial" charset="0"/>
              </a:rPr>
              <a:t>Разработка методологии, в т.ч.:</a:t>
            </a:r>
          </a:p>
          <a:p>
            <a:pPr marL="184150" indent="-184150">
              <a:buFont typeface="Arial" pitchFamily="34" charset="0"/>
              <a:buChar char="•"/>
              <a:defRPr/>
            </a:pPr>
            <a:r>
              <a:rPr lang="ru-RU" sz="1200" i="1" dirty="0">
                <a:solidFill>
                  <a:srgbClr val="000000"/>
                </a:solidFill>
                <a:cs typeface="Arial" charset="0"/>
              </a:rPr>
              <a:t>Тех. спецификации для проведения тендеров</a:t>
            </a:r>
          </a:p>
          <a:p>
            <a:pPr marL="184150" indent="-184150">
              <a:buFont typeface="Arial" pitchFamily="34" charset="0"/>
              <a:buChar char="•"/>
              <a:defRPr/>
            </a:pPr>
            <a:r>
              <a:rPr lang="ru-RU" sz="1200" i="1" dirty="0">
                <a:solidFill>
                  <a:srgbClr val="000000"/>
                </a:solidFill>
                <a:cs typeface="Arial" charset="0"/>
              </a:rPr>
              <a:t>Формы отчетности сервисных компаний для проведения мониторинга</a:t>
            </a:r>
          </a:p>
          <a:p>
            <a:pPr marL="184150" indent="-18415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200" i="1" dirty="0">
                <a:solidFill>
                  <a:srgbClr val="000000"/>
                </a:solidFill>
                <a:cs typeface="Arial" charset="0"/>
              </a:rPr>
              <a:t>Методология оценки эффективности предоставленных сервисных услуг</a:t>
            </a:r>
          </a:p>
          <a:p>
            <a:pPr marL="184150" indent="-184150">
              <a:buFont typeface="+mj-lt"/>
              <a:buAutoNum type="arabicParenR" startAt="2"/>
              <a:defRPr/>
            </a:pPr>
            <a:r>
              <a:rPr lang="ru-RU" sz="1200" b="1" dirty="0">
                <a:solidFill>
                  <a:srgbClr val="000000"/>
                </a:solidFill>
                <a:cs typeface="Arial" charset="0"/>
              </a:rPr>
              <a:t>М</a:t>
            </a:r>
            <a:r>
              <a:rPr lang="ru-RU" sz="1200" b="1" dirty="0">
                <a:cs typeface="Arial" charset="0"/>
              </a:rPr>
              <a:t>ониторинг качества услуг:</a:t>
            </a:r>
          </a:p>
          <a:p>
            <a:pPr marL="184150" indent="-184150">
              <a:buFont typeface="Arial" pitchFamily="34" charset="0"/>
              <a:buChar char="•"/>
              <a:defRPr/>
            </a:pPr>
            <a:r>
              <a:rPr lang="ru-RU" sz="1200" i="1" dirty="0">
                <a:solidFill>
                  <a:srgbClr val="000000"/>
                </a:solidFill>
                <a:cs typeface="Arial" charset="0"/>
              </a:rPr>
              <a:t>Телефонный опрос клиентов</a:t>
            </a:r>
          </a:p>
          <a:p>
            <a:pPr marL="184150" indent="-184150">
              <a:buFont typeface="Arial" pitchFamily="34" charset="0"/>
              <a:buChar char="•"/>
              <a:defRPr/>
            </a:pPr>
            <a:r>
              <a:rPr lang="ru-RU" sz="1200" i="1" dirty="0">
                <a:solidFill>
                  <a:srgbClr val="000000"/>
                </a:solidFill>
                <a:cs typeface="Arial" charset="0"/>
              </a:rPr>
              <a:t>Анкетирование</a:t>
            </a:r>
          </a:p>
          <a:p>
            <a:pPr marL="184150" indent="-18415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200" i="1" dirty="0">
                <a:solidFill>
                  <a:srgbClr val="000000"/>
                </a:solidFill>
                <a:cs typeface="Arial" charset="0"/>
              </a:rPr>
              <a:t>Глубинное интервью</a:t>
            </a:r>
          </a:p>
          <a:p>
            <a:pPr marL="184150" indent="-184150">
              <a:buFont typeface="+mj-lt"/>
              <a:buAutoNum type="arabicParenR" startAt="3"/>
              <a:defRPr/>
            </a:pPr>
            <a:r>
              <a:rPr lang="ru-RU" sz="1200" b="1" dirty="0">
                <a:solidFill>
                  <a:srgbClr val="000000"/>
                </a:solidFill>
                <a:cs typeface="Arial" charset="0"/>
              </a:rPr>
              <a:t>Оценка эффективности услуг:</a:t>
            </a:r>
          </a:p>
          <a:p>
            <a:pPr marL="184150" indent="-184150">
              <a:buFont typeface="Arial" pitchFamily="34" charset="0"/>
              <a:buChar char="•"/>
              <a:defRPr/>
            </a:pPr>
            <a:r>
              <a:rPr lang="ru-RU" sz="1200" i="1" dirty="0"/>
              <a:t>Сравнительный анализ</a:t>
            </a:r>
            <a:endParaRPr lang="ru-RU" sz="1200" i="1" dirty="0">
              <a:solidFill>
                <a:srgbClr val="000000"/>
              </a:solidFill>
            </a:endParaRPr>
          </a:p>
          <a:p>
            <a:pPr marL="184150" indent="-184150">
              <a:buFont typeface="Arial" pitchFamily="34" charset="0"/>
              <a:buChar char="•"/>
              <a:defRPr/>
            </a:pPr>
            <a:r>
              <a:rPr lang="ru-RU" sz="1200" i="1" dirty="0">
                <a:solidFill>
                  <a:srgbClr val="000000"/>
                </a:solidFill>
              </a:rPr>
              <a:t>Вклад в повышение экономической эффективности</a:t>
            </a:r>
          </a:p>
          <a:p>
            <a:pPr marL="184150" indent="-184150">
              <a:buFont typeface="Arial" pitchFamily="34" charset="0"/>
              <a:buChar char="•"/>
              <a:defRPr/>
            </a:pPr>
            <a:r>
              <a:rPr lang="ru-RU" sz="1200" i="1" dirty="0"/>
              <a:t>Определение реальных изменений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7" name="AutoShape 65"/>
          <p:cNvSpPr>
            <a:spLocks noChangeArrowheads="1"/>
          </p:cNvSpPr>
          <p:nvPr/>
        </p:nvSpPr>
        <p:spPr bwMode="auto">
          <a:xfrm>
            <a:off x="3563938" y="981075"/>
            <a:ext cx="2736850" cy="649288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990600">
              <a:defRPr/>
            </a:pPr>
            <a:r>
              <a:rPr lang="ru-RU" b="1" dirty="0">
                <a:solidFill>
                  <a:schemeClr val="tx1"/>
                </a:solidFill>
              </a:rPr>
              <a:t>МЭРТ</a:t>
            </a:r>
          </a:p>
        </p:txBody>
      </p:sp>
      <p:pic>
        <p:nvPicPr>
          <p:cNvPr id="18437" name="Picture 5" descr="Damu_Logo_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2127250"/>
            <a:ext cx="14128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Рисунок 1" descr="500px-Coat_of_arms_of_Kazakhsta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175" y="1004888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AutoShape 65"/>
          <p:cNvSpPr>
            <a:spLocks noChangeArrowheads="1"/>
          </p:cNvSpPr>
          <p:nvPr/>
        </p:nvSpPr>
        <p:spPr bwMode="auto">
          <a:xfrm>
            <a:off x="6443663" y="4294188"/>
            <a:ext cx="2376487" cy="1944687"/>
          </a:xfrm>
          <a:prstGeom prst="roundRect">
            <a:avLst>
              <a:gd name="adj" fmla="val 4293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468000"/>
          <a:lstStyle/>
          <a:p>
            <a:pPr algn="ctr">
              <a:spcAft>
                <a:spcPts val="60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Заявители:</a:t>
            </a:r>
          </a:p>
          <a:p>
            <a:pPr marL="184150" indent="-184150">
              <a:spcAft>
                <a:spcPts val="600"/>
              </a:spcAft>
              <a:buFont typeface="+mj-lt"/>
              <a:buAutoNum type="arabicParenR"/>
              <a:defRPr/>
            </a:pPr>
            <a:r>
              <a:rPr lang="ru-RU" sz="1200" b="1" dirty="0">
                <a:solidFill>
                  <a:schemeClr val="tx1"/>
                </a:solidFill>
              </a:rPr>
              <a:t>Получение услуг</a:t>
            </a:r>
          </a:p>
          <a:p>
            <a:pPr marL="184150" indent="-184150">
              <a:spcAft>
                <a:spcPts val="600"/>
              </a:spcAft>
              <a:buFont typeface="+mj-lt"/>
              <a:buAutoNum type="arabicParenR"/>
              <a:defRPr/>
            </a:pPr>
            <a:r>
              <a:rPr lang="ru-RU" sz="1200" b="1" dirty="0">
                <a:solidFill>
                  <a:schemeClr val="tx1"/>
                </a:solidFill>
              </a:rPr>
              <a:t>Участие в анкетировании, опросах</a:t>
            </a:r>
          </a:p>
        </p:txBody>
      </p:sp>
      <p:pic>
        <p:nvPicPr>
          <p:cNvPr id="18440" name="Picture 12" descr="C:\Program Files\Microsoft Office\MEDIA\CAGCAT10\j0149481.wmf"/>
          <p:cNvPicPr>
            <a:picLocks noChangeAspect="1" noChangeArrowheads="1"/>
          </p:cNvPicPr>
          <p:nvPr/>
        </p:nvPicPr>
        <p:blipFill>
          <a:blip r:embed="rId5" cstate="print"/>
          <a:srcRect t="23134" b="40514"/>
          <a:stretch>
            <a:fillRect/>
          </a:stretch>
        </p:blipFill>
        <p:spPr bwMode="auto">
          <a:xfrm>
            <a:off x="7092950" y="4365625"/>
            <a:ext cx="1079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1" name="TextBox 55"/>
          <p:cNvSpPr txBox="1">
            <a:spLocks noChangeArrowheads="1"/>
          </p:cNvSpPr>
          <p:nvPr/>
        </p:nvSpPr>
        <p:spPr bwMode="auto">
          <a:xfrm>
            <a:off x="3132138" y="1641475"/>
            <a:ext cx="32400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dirty="0"/>
              <a:t>Целевой </a:t>
            </a:r>
            <a:r>
              <a:rPr lang="ru-RU" sz="1200" dirty="0" smtClean="0"/>
              <a:t>трансферт</a:t>
            </a:r>
            <a:endParaRPr lang="ru-RU" sz="1200" b="1" dirty="0"/>
          </a:p>
        </p:txBody>
      </p:sp>
      <p:grpSp>
        <p:nvGrpSpPr>
          <p:cNvPr id="18442" name="Группа 29"/>
          <p:cNvGrpSpPr>
            <a:grpSpLocks/>
          </p:cNvGrpSpPr>
          <p:nvPr/>
        </p:nvGrpSpPr>
        <p:grpSpPr bwMode="auto">
          <a:xfrm>
            <a:off x="4067175" y="2098675"/>
            <a:ext cx="1720850" cy="466725"/>
            <a:chOff x="4932039" y="2077516"/>
            <a:chExt cx="1721269" cy="468000"/>
          </a:xfrm>
        </p:grpSpPr>
        <p:pic>
          <p:nvPicPr>
            <p:cNvPr id="18447" name="Рисунок 5" descr="Эмблема Каробласти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319472" y="2077516"/>
              <a:ext cx="498366" cy="46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8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932039" y="2099632"/>
              <a:ext cx="422105" cy="405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9" name="Picture 9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793422" y="2099632"/>
              <a:ext cx="435921" cy="4206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0" name="Picture 11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230920" y="2099632"/>
              <a:ext cx="422388" cy="424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6" name="AutoShape 65"/>
          <p:cNvSpPr>
            <a:spLocks noChangeArrowheads="1"/>
          </p:cNvSpPr>
          <p:nvPr/>
        </p:nvSpPr>
        <p:spPr bwMode="auto">
          <a:xfrm>
            <a:off x="6443663" y="2062163"/>
            <a:ext cx="2376487" cy="1944687"/>
          </a:xfrm>
          <a:prstGeom prst="roundRect">
            <a:avLst>
              <a:gd name="adj" fmla="val 3205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36000" bIns="36000" anchor="ctr"/>
          <a:lstStyle/>
          <a:p>
            <a:pPr algn="ctr">
              <a:spcAft>
                <a:spcPts val="60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Сервисные компании:</a:t>
            </a:r>
          </a:p>
          <a:p>
            <a:pPr marL="184150" indent="-184150" eaLnBrk="0" hangingPunct="0">
              <a:spcAft>
                <a:spcPts val="600"/>
              </a:spcAft>
              <a:buFont typeface="+mj-lt"/>
              <a:buAutoNum type="arabicParenR"/>
              <a:defRPr/>
            </a:pPr>
            <a:r>
              <a:rPr lang="ru-RU" sz="1200" b="1" dirty="0">
                <a:solidFill>
                  <a:srgbClr val="000000"/>
                </a:solidFill>
              </a:rPr>
              <a:t>Оказание услуг</a:t>
            </a:r>
          </a:p>
          <a:p>
            <a:pPr marL="184150" indent="-184150" eaLnBrk="0" hangingPunct="0">
              <a:spcAft>
                <a:spcPts val="600"/>
              </a:spcAft>
              <a:buFont typeface="+mj-lt"/>
              <a:buAutoNum type="arabicParenR"/>
              <a:defRPr/>
            </a:pPr>
            <a:r>
              <a:rPr lang="ru-RU" sz="1200" b="1" dirty="0">
                <a:solidFill>
                  <a:srgbClr val="000000"/>
                </a:solidFill>
              </a:rPr>
              <a:t>Ведение отчетности</a:t>
            </a:r>
          </a:p>
          <a:p>
            <a:pPr marL="184150" indent="-184150" eaLnBrk="0" hangingPunct="0">
              <a:spcAft>
                <a:spcPts val="600"/>
              </a:spcAft>
              <a:buFont typeface="+mj-lt"/>
              <a:buAutoNum type="arabicParenR"/>
              <a:defRPr/>
            </a:pPr>
            <a:r>
              <a:rPr lang="ru-RU" sz="1200" b="1" dirty="0">
                <a:solidFill>
                  <a:srgbClr val="000000"/>
                </a:solidFill>
              </a:rPr>
              <a:t>Составление базы данных заявителей</a:t>
            </a:r>
            <a:endParaRPr lang="ru-RU" sz="1200" dirty="0">
              <a:solidFill>
                <a:srgbClr val="000000"/>
              </a:solidFill>
            </a:endParaRPr>
          </a:p>
          <a:p>
            <a:pPr algn="ctr">
              <a:spcAft>
                <a:spcPts val="600"/>
              </a:spcAft>
              <a:defRPr/>
            </a:pPr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63" name="Прямая со стрелкой 62"/>
          <p:cNvCxnSpPr>
            <a:stCxn id="17" idx="2"/>
            <a:endCxn id="32" idx="0"/>
          </p:cNvCxnSpPr>
          <p:nvPr/>
        </p:nvCxnSpPr>
        <p:spPr>
          <a:xfrm rot="5400000">
            <a:off x="4715669" y="1845469"/>
            <a:ext cx="431800" cy="158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378E5F-EC27-4402-A8BB-A33741146C6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31800" y="287338"/>
            <a:ext cx="604837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300"/>
              </a:spcAft>
              <a:buSzPct val="100000"/>
              <a:tabLst>
                <a:tab pos="984250" algn="l"/>
              </a:tabLst>
              <a:defRPr/>
            </a:pPr>
            <a:r>
              <a:rPr lang="ru-RU" sz="2000" b="1" dirty="0"/>
              <a:t>Действия участников по</a:t>
            </a:r>
            <a:r>
              <a:rPr lang="ru-RU" sz="2000" dirty="0"/>
              <a:t> с</a:t>
            </a:r>
            <a:r>
              <a:rPr lang="ru-RU" sz="2000" b="1" dirty="0">
                <a:latin typeface="+mj-lt"/>
                <a:ea typeface="MS PGothic"/>
              </a:rPr>
              <a:t>ервисной поддержке </a:t>
            </a:r>
            <a:r>
              <a:rPr lang="ru-RU" sz="2000" b="1" dirty="0" smtClean="0">
                <a:latin typeface="+mj-lt"/>
                <a:ea typeface="MS PGothic"/>
              </a:rPr>
              <a:t>ведения </a:t>
            </a:r>
            <a:r>
              <a:rPr lang="ru-RU" sz="2000" b="1" dirty="0">
                <a:latin typeface="+mj-lt"/>
                <a:ea typeface="MS PGothic"/>
              </a:rPr>
              <a:t>бизнеса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612775" y="981075"/>
            <a:ext cx="7920038" cy="50323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dirty="0"/>
              <a:t>Подача заявок Координатору Программы (КП) на местном уровне на оказание специализированных услуг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188" y="2559050"/>
            <a:ext cx="7920037" cy="50323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dirty="0"/>
              <a:t>Отбор КП Сервисной компании и заключение договора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188" y="3351213"/>
            <a:ext cx="7920037" cy="50323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dirty="0"/>
              <a:t>Заключение Договора между Сервисной компанией и Заявителем на оказание специализированных услуг; предоставление Сервисной компанией услуг Заявителю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188" y="1766888"/>
            <a:ext cx="7920037" cy="50323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dirty="0"/>
              <a:t>Определение КП соответствия заявок условиям Программы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1188" y="4143375"/>
            <a:ext cx="7920037" cy="50323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dirty="0"/>
              <a:t>Формирование КП базы данных предпринимателей, получающих специализированные услуги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1188" y="5013995"/>
            <a:ext cx="7920037" cy="50323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dirty="0"/>
              <a:t>Передача базы данных Оператору Программы</a:t>
            </a:r>
          </a:p>
        </p:txBody>
      </p:sp>
      <p:sp>
        <p:nvSpPr>
          <p:cNvPr id="19464" name="Прямоугольник 28"/>
          <p:cNvSpPr>
            <a:spLocks noChangeArrowheads="1"/>
          </p:cNvSpPr>
          <p:nvPr/>
        </p:nvSpPr>
        <p:spPr bwMode="auto">
          <a:xfrm>
            <a:off x="431800" y="287338"/>
            <a:ext cx="7358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/>
              <a:t>Механизм </a:t>
            </a:r>
            <a:r>
              <a:rPr lang="ru-RU" sz="2000" b="1" dirty="0" smtClean="0"/>
              <a:t>реализации </a:t>
            </a:r>
            <a:r>
              <a:rPr lang="ru-RU" sz="2000" dirty="0" smtClean="0"/>
              <a:t>с</a:t>
            </a:r>
            <a:r>
              <a:rPr lang="ru-RU" sz="2000" b="1" dirty="0" smtClean="0">
                <a:ea typeface="MS PGothic"/>
              </a:rPr>
              <a:t>ервисной </a:t>
            </a:r>
            <a:r>
              <a:rPr lang="ru-RU" sz="2000" b="1" dirty="0" smtClean="0">
                <a:ea typeface="MS PGothic"/>
              </a:rPr>
              <a:t>поддержки </a:t>
            </a:r>
          </a:p>
          <a:p>
            <a:r>
              <a:rPr lang="ru-RU" sz="2000" b="1" dirty="0" smtClean="0">
                <a:ea typeface="MS PGothic"/>
              </a:rPr>
              <a:t>ведения </a:t>
            </a:r>
            <a:r>
              <a:rPr lang="ru-RU" sz="2000" b="1" dirty="0" smtClean="0">
                <a:ea typeface="MS PGothic"/>
              </a:rPr>
              <a:t>бизнеса</a:t>
            </a:r>
            <a:endParaRPr lang="ru-RU" sz="2000" b="1" dirty="0"/>
          </a:p>
        </p:txBody>
      </p:sp>
      <p:cxnSp>
        <p:nvCxnSpPr>
          <p:cNvPr id="35" name="Прямая со стрелкой 34"/>
          <p:cNvCxnSpPr>
            <a:stCxn id="5" idx="2"/>
            <a:endCxn id="8" idx="0"/>
          </p:cNvCxnSpPr>
          <p:nvPr/>
        </p:nvCxnSpPr>
        <p:spPr>
          <a:xfrm rot="5400000">
            <a:off x="4430712" y="1625601"/>
            <a:ext cx="282575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8" idx="2"/>
            <a:endCxn id="6" idx="0"/>
          </p:cNvCxnSpPr>
          <p:nvPr/>
        </p:nvCxnSpPr>
        <p:spPr>
          <a:xfrm rot="5400000">
            <a:off x="4427538" y="2414588"/>
            <a:ext cx="287337" cy="1587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6" idx="2"/>
            <a:endCxn id="7" idx="0"/>
          </p:cNvCxnSpPr>
          <p:nvPr/>
        </p:nvCxnSpPr>
        <p:spPr>
          <a:xfrm rot="5400000">
            <a:off x="4427538" y="3206750"/>
            <a:ext cx="287338" cy="1587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7" idx="2"/>
            <a:endCxn id="11" idx="0"/>
          </p:cNvCxnSpPr>
          <p:nvPr/>
        </p:nvCxnSpPr>
        <p:spPr>
          <a:xfrm rot="5400000">
            <a:off x="4427538" y="3998913"/>
            <a:ext cx="287337" cy="1587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1" idx="2"/>
            <a:endCxn id="12" idx="0"/>
          </p:cNvCxnSpPr>
          <p:nvPr/>
        </p:nvCxnSpPr>
        <p:spPr>
          <a:xfrm rot="5400000">
            <a:off x="4387516" y="4830304"/>
            <a:ext cx="367382" cy="158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A2F455-62BC-4CB0-8C02-3C76DC86C52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11188" y="5734050"/>
            <a:ext cx="7920037" cy="50323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dirty="0"/>
              <a:t>Мониторинг качества предоставляемых сервисных услуг </a:t>
            </a:r>
            <a:r>
              <a:rPr lang="ru-RU" sz="1500" dirty="0" smtClean="0"/>
              <a:t>Оператором </a:t>
            </a:r>
            <a:r>
              <a:rPr lang="ru-RU" sz="1500" dirty="0"/>
              <a:t>Программы</a:t>
            </a:r>
          </a:p>
        </p:txBody>
      </p:sp>
      <p:cxnSp>
        <p:nvCxnSpPr>
          <p:cNvPr id="41" name="Прямая со стрелкой 40"/>
          <p:cNvCxnSpPr>
            <a:stCxn id="12" idx="2"/>
            <a:endCxn id="39" idx="0"/>
          </p:cNvCxnSpPr>
          <p:nvPr/>
        </p:nvCxnSpPr>
        <p:spPr>
          <a:xfrm rot="5400000">
            <a:off x="4462798" y="5625641"/>
            <a:ext cx="216818" cy="158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 txBox="1">
            <a:spLocks noChangeArrowheads="1"/>
          </p:cNvSpPr>
          <p:nvPr/>
        </p:nvSpPr>
        <p:spPr bwMode="auto">
          <a:xfrm>
            <a:off x="539750" y="3068638"/>
            <a:ext cx="8280400" cy="1062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spcAft>
                <a:spcPts val="600"/>
              </a:spcAft>
              <a:defRPr/>
            </a:pPr>
            <a:r>
              <a:rPr lang="ru-RU" sz="1600" i="1" dirty="0">
                <a:ea typeface="MS PGothic"/>
              </a:rPr>
              <a:t>Обучение и повышение квалификации топ-менеджмента МСБ будет проводиться совместно со </a:t>
            </a:r>
            <a:r>
              <a:rPr lang="ru-RU" sz="1600" b="1" i="1" dirty="0">
                <a:ea typeface="MS PGothic"/>
              </a:rPr>
              <a:t>Школой Бизнеса Университета Дьюк </a:t>
            </a:r>
            <a:r>
              <a:rPr lang="ru-RU" sz="1600" i="1" dirty="0">
                <a:ea typeface="MS PGothic"/>
              </a:rPr>
              <a:t>на базе Бизнес школы </a:t>
            </a:r>
            <a:r>
              <a:rPr lang="ru-RU" sz="1600" b="1" i="1" dirty="0">
                <a:ea typeface="MS PGothic"/>
              </a:rPr>
              <a:t>АО «Назарбаев Университет»</a:t>
            </a:r>
            <a:r>
              <a:rPr lang="ru-RU" sz="1600" i="1" dirty="0">
                <a:ea typeface="MS PGothic"/>
              </a:rPr>
              <a:t> в рамках специального государственного задания на 2011 год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750" y="1268413"/>
            <a:ext cx="8280400" cy="1584325"/>
          </a:xfrm>
          <a:prstGeom prst="roundRect">
            <a:avLst>
              <a:gd name="adj" fmla="val 4643"/>
            </a:avLst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79388" indent="-179388" algn="ctr">
              <a:spcAft>
                <a:spcPts val="60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Направления обучения:</a:t>
            </a:r>
          </a:p>
          <a:p>
            <a:pPr marL="179388" indent="268288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</a:rPr>
              <a:t>новые модели построения успешного бизнеса</a:t>
            </a:r>
          </a:p>
          <a:p>
            <a:pPr marL="179388" indent="268288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</a:rPr>
              <a:t>эффективное управление предприятием</a:t>
            </a:r>
          </a:p>
          <a:p>
            <a:pPr marL="179388" indent="268288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dirty="0"/>
              <a:t>решение стратегических и тактических </a:t>
            </a:r>
            <a:r>
              <a:rPr lang="ru-RU" dirty="0" err="1"/>
              <a:t>бизнес-задач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484" name="Rectangle 46"/>
          <p:cNvSpPr>
            <a:spLocks noChangeArrowheads="1"/>
          </p:cNvSpPr>
          <p:nvPr/>
        </p:nvSpPr>
        <p:spPr bwMode="auto">
          <a:xfrm>
            <a:off x="431800" y="287338"/>
            <a:ext cx="5943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300"/>
              </a:spcAft>
              <a:buSzPct val="100000"/>
              <a:tabLst>
                <a:tab pos="984250" algn="l"/>
              </a:tabLst>
            </a:pPr>
            <a:r>
              <a:rPr lang="ru-RU" sz="2000" b="1"/>
              <a:t>Обучение топ-менеджмента малого и среднего бизнеса 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39750" y="4437063"/>
            <a:ext cx="8280400" cy="12239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57188" indent="-357188" eaLnBrk="0" hangingPunct="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i="1" dirty="0">
                <a:ea typeface="MS PGothic"/>
              </a:rPr>
              <a:t>Отбор участников будет проводиться в регионах РКС, а также напрямую МЭРТ</a:t>
            </a:r>
          </a:p>
          <a:p>
            <a:pPr marL="357188" indent="-357188" eaLnBrk="0" hangingPunct="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i="1" dirty="0">
                <a:ea typeface="MS PGothic"/>
              </a:rPr>
              <a:t>Из РБ на 2011 год будут предоставляться целевые трансферты в размере </a:t>
            </a:r>
            <a:r>
              <a:rPr lang="ru-RU" sz="1600" b="1" i="1" dirty="0">
                <a:ea typeface="MS PGothic"/>
              </a:rPr>
              <a:t>147 млн. тенге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5C6E42-62BC-4EEF-81FB-AFA4CD2DC72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 txBox="1">
            <a:spLocks noChangeArrowheads="1"/>
          </p:cNvSpPr>
          <p:nvPr/>
        </p:nvSpPr>
        <p:spPr bwMode="auto">
          <a:xfrm>
            <a:off x="0" y="0"/>
            <a:ext cx="87868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b="1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19466" name="AutoShape 65"/>
          <p:cNvSpPr>
            <a:spLocks noChangeArrowheads="1"/>
          </p:cNvSpPr>
          <p:nvPr/>
        </p:nvSpPr>
        <p:spPr bwMode="auto">
          <a:xfrm>
            <a:off x="323850" y="1557338"/>
            <a:ext cx="3960813" cy="143986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3280"/>
            </a:avLst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77800" indent="-177800" algn="ctr">
              <a:defRPr/>
            </a:pPr>
            <a:r>
              <a:rPr lang="en-US" sz="1200" b="1" dirty="0"/>
              <a:t>I</a:t>
            </a:r>
            <a:r>
              <a:rPr lang="ru-RU" sz="1200" b="1" dirty="0"/>
              <a:t> этап – Территория Казахстана</a:t>
            </a:r>
            <a:endParaRPr lang="ru-RU" sz="1200" dirty="0">
              <a:solidFill>
                <a:schemeClr val="tx1"/>
              </a:solidFill>
              <a:latin typeface="+mj-lt"/>
            </a:endParaRPr>
          </a:p>
          <a:p>
            <a:pPr marL="177800" indent="-177800">
              <a:buFontTx/>
              <a:buChar char="•"/>
              <a:defRPr/>
            </a:pPr>
            <a:r>
              <a:rPr lang="ru-RU" sz="1200" dirty="0">
                <a:solidFill>
                  <a:schemeClr val="tx1"/>
                </a:solidFill>
                <a:latin typeface="+mj-lt"/>
              </a:rPr>
              <a:t>Краткосрочные </a:t>
            </a:r>
            <a:r>
              <a:rPr lang="ru-RU" sz="1200" dirty="0" err="1">
                <a:solidFill>
                  <a:schemeClr val="tx1"/>
                </a:solidFill>
                <a:latin typeface="+mj-lt"/>
              </a:rPr>
              <a:t>бизнес-тренинги</a:t>
            </a:r>
            <a:r>
              <a:rPr lang="ru-RU" sz="1200" dirty="0">
                <a:solidFill>
                  <a:schemeClr val="tx1"/>
                </a:solidFill>
                <a:latin typeface="+mj-lt"/>
              </a:rPr>
              <a:t> по ведению бизнеса и разработке проектов по развитию предприятия (бизнес-план, ТЭО) </a:t>
            </a:r>
          </a:p>
          <a:p>
            <a:pPr marL="177800" indent="-177800">
              <a:buFontTx/>
              <a:buChar char="•"/>
              <a:defRPr/>
            </a:pPr>
            <a:r>
              <a:rPr lang="ru-RU" sz="1200" dirty="0">
                <a:solidFill>
                  <a:schemeClr val="tx1"/>
                </a:solidFill>
                <a:latin typeface="+mj-lt"/>
              </a:rPr>
              <a:t>экспертное сопровождение бизнеса («Старшие сеньоры»)</a:t>
            </a:r>
          </a:p>
        </p:txBody>
      </p:sp>
      <p:sp>
        <p:nvSpPr>
          <p:cNvPr id="19469" name="AutoShape 68"/>
          <p:cNvSpPr>
            <a:spLocks noChangeArrowheads="1"/>
          </p:cNvSpPr>
          <p:nvPr/>
        </p:nvSpPr>
        <p:spPr bwMode="auto">
          <a:xfrm>
            <a:off x="323850" y="3213100"/>
            <a:ext cx="3960813" cy="1155700"/>
          </a:xfrm>
          <a:prstGeom prst="rightArrowCallout">
            <a:avLst>
              <a:gd name="adj1" fmla="val 35985"/>
              <a:gd name="adj2" fmla="val 29394"/>
              <a:gd name="adj3" fmla="val 25000"/>
              <a:gd name="adj4" fmla="val 82918"/>
            </a:avLst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77800" indent="-177800" algn="ctr">
              <a:defRPr/>
            </a:pPr>
            <a:r>
              <a:rPr lang="en-US" sz="1200" b="1" dirty="0"/>
              <a:t>II</a:t>
            </a:r>
            <a:r>
              <a:rPr lang="ru-RU" sz="1200" b="1" dirty="0"/>
              <a:t> этап – За рубежом</a:t>
            </a:r>
            <a:endParaRPr lang="ru-RU" sz="1200" dirty="0">
              <a:solidFill>
                <a:schemeClr val="tx1"/>
              </a:solidFill>
              <a:latin typeface="+mj-lt"/>
            </a:endParaRPr>
          </a:p>
          <a:p>
            <a:pPr marL="177800" indent="-177800">
              <a:buFontTx/>
              <a:buChar char="•"/>
              <a:defRPr/>
            </a:pPr>
            <a:r>
              <a:rPr lang="ru-RU" sz="1200" dirty="0">
                <a:solidFill>
                  <a:schemeClr val="tx1"/>
                </a:solidFill>
                <a:latin typeface="+mj-lt"/>
              </a:rPr>
              <a:t>Тематические </a:t>
            </a:r>
            <a:r>
              <a:rPr lang="ru-RU" sz="1200" dirty="0" err="1">
                <a:solidFill>
                  <a:schemeClr val="tx1"/>
                </a:solidFill>
                <a:latin typeface="+mj-lt"/>
              </a:rPr>
              <a:t>бизнес-стажировки</a:t>
            </a:r>
            <a:r>
              <a:rPr lang="ru-RU" sz="1200" dirty="0">
                <a:solidFill>
                  <a:schemeClr val="tx1"/>
                </a:solidFill>
                <a:latin typeface="+mj-lt"/>
              </a:rPr>
              <a:t> на передовых предприятиях аналогичного профиля с целью установления деловых связей  с иностранными партнерами</a:t>
            </a:r>
          </a:p>
        </p:txBody>
      </p:sp>
      <p:sp>
        <p:nvSpPr>
          <p:cNvPr id="9" name="AutoShape 68"/>
          <p:cNvSpPr>
            <a:spLocks noChangeArrowheads="1"/>
          </p:cNvSpPr>
          <p:nvPr/>
        </p:nvSpPr>
        <p:spPr bwMode="auto">
          <a:xfrm>
            <a:off x="4356100" y="1557338"/>
            <a:ext cx="4319588" cy="1439862"/>
          </a:xfrm>
          <a:prstGeom prst="roundRect">
            <a:avLst>
              <a:gd name="adj" fmla="val 7544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228600" indent="-228600">
              <a:buFont typeface="+mj-lt"/>
              <a:buAutoNum type="arabicPeriod"/>
              <a:defRPr/>
            </a:pPr>
            <a:r>
              <a:rPr lang="ru-RU" sz="1200" dirty="0">
                <a:solidFill>
                  <a:schemeClr val="tx1"/>
                </a:solidFill>
                <a:latin typeface="+mj-lt"/>
              </a:rPr>
              <a:t>Конкурсный отбор предпринимателей МСБ для участия в </a:t>
            </a:r>
            <a:r>
              <a:rPr lang="ru-RU" sz="1200" dirty="0" err="1">
                <a:solidFill>
                  <a:schemeClr val="tx1"/>
                </a:solidFill>
                <a:latin typeface="+mj-lt"/>
              </a:rPr>
              <a:t>бизнес-тренингах</a:t>
            </a:r>
            <a:endParaRPr lang="ru-RU" sz="1200" dirty="0">
              <a:solidFill>
                <a:schemeClr val="tx1"/>
              </a:solidFill>
              <a:latin typeface="+mj-lt"/>
            </a:endParaRPr>
          </a:p>
          <a:p>
            <a:pPr marL="228600" indent="-228600">
              <a:buFont typeface="+mj-lt"/>
              <a:buAutoNum type="arabicPeriod"/>
              <a:defRPr/>
            </a:pPr>
            <a:r>
              <a:rPr lang="ru-RU" sz="1200" dirty="0">
                <a:solidFill>
                  <a:schemeClr val="tx1"/>
                </a:solidFill>
                <a:latin typeface="+mj-lt"/>
              </a:rPr>
              <a:t>Обучение, консультации по разработке проектов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ru-RU" sz="1200" dirty="0">
                <a:solidFill>
                  <a:schemeClr val="tx1"/>
                </a:solidFill>
                <a:latin typeface="+mj-lt"/>
              </a:rPr>
              <a:t>Отбор лучших проектов для прохождения стажировки за рубежом (МИО, международные и зарубежные организации (МЗО), общественные организации предпринимателей, Фонд «Даму», МЭРТ)</a:t>
            </a:r>
          </a:p>
        </p:txBody>
      </p:sp>
      <p:sp>
        <p:nvSpPr>
          <p:cNvPr id="10" name="AutoShape 68"/>
          <p:cNvSpPr>
            <a:spLocks noChangeArrowheads="1"/>
          </p:cNvSpPr>
          <p:nvPr/>
        </p:nvSpPr>
        <p:spPr bwMode="auto">
          <a:xfrm>
            <a:off x="4356100" y="3141663"/>
            <a:ext cx="4319588" cy="1223962"/>
          </a:xfrm>
          <a:prstGeom prst="roundRect">
            <a:avLst>
              <a:gd name="adj" fmla="val 704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254000" indent="-228600">
              <a:buFont typeface="+mj-lt"/>
              <a:buAutoNum type="arabicPeriod"/>
              <a:tabLst>
                <a:tab pos="0" algn="l"/>
              </a:tabLst>
              <a:defRPr/>
            </a:pPr>
            <a:r>
              <a:rPr lang="ru-RU" sz="1200" dirty="0">
                <a:latin typeface="+mj-lt"/>
              </a:rPr>
              <a:t>Установление деловых связей с иностранными предпринимателями с целью трансферта технологий, заключения контрактов на приобретение оборудования, взаимную поставку товаров и в перспективе создание совместных предприятий</a:t>
            </a:r>
          </a:p>
        </p:txBody>
      </p:sp>
      <p:sp>
        <p:nvSpPr>
          <p:cNvPr id="26" name="Выноска со стрелкой вправо 25"/>
          <p:cNvSpPr/>
          <p:nvPr/>
        </p:nvSpPr>
        <p:spPr>
          <a:xfrm>
            <a:off x="323850" y="4581525"/>
            <a:ext cx="3960813" cy="1655763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291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+mj-lt"/>
              </a:rPr>
              <a:t>«Местные поставщики»</a:t>
            </a: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+mj-lt"/>
              </a:rPr>
              <a:t>(</a:t>
            </a:r>
            <a:r>
              <a:rPr lang="kk-KZ" sz="1200" dirty="0">
                <a:solidFill>
                  <a:schemeClr val="tx1"/>
                </a:solidFill>
              </a:rPr>
              <a:t>Компонент Проекта “Деловые связи”</a:t>
            </a:r>
            <a:r>
              <a:rPr lang="ru-RU" sz="1200" dirty="0">
                <a:solidFill>
                  <a:schemeClr val="tx1"/>
                </a:solidFill>
                <a:latin typeface="+mj-lt"/>
              </a:rPr>
              <a:t>)</a:t>
            </a:r>
          </a:p>
        </p:txBody>
      </p:sp>
      <p:sp>
        <p:nvSpPr>
          <p:cNvPr id="20" name="Rectangle 46"/>
          <p:cNvSpPr>
            <a:spLocks noChangeArrowheads="1"/>
          </p:cNvSpPr>
          <p:nvPr/>
        </p:nvSpPr>
        <p:spPr bwMode="auto">
          <a:xfrm>
            <a:off x="431800" y="287338"/>
            <a:ext cx="5584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kk-KZ" sz="2000" b="1" dirty="0">
                <a:latin typeface="+mn-lt"/>
                <a:ea typeface="MS PGothic"/>
              </a:rPr>
              <a:t>Проект “Деловые связи”</a:t>
            </a:r>
            <a:endParaRPr lang="ru-RU" sz="2000" b="1" dirty="0">
              <a:latin typeface="+mn-lt"/>
              <a:ea typeface="MS PGothic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3850" y="908050"/>
            <a:ext cx="8351838" cy="4333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 b="1" dirty="0">
                <a:solidFill>
                  <a:schemeClr val="tx1"/>
                </a:solidFill>
                <a:latin typeface="+mj-lt"/>
              </a:rPr>
              <a:t>Цель:</a:t>
            </a:r>
            <a:r>
              <a:rPr lang="ru-RU" sz="1400" dirty="0">
                <a:solidFill>
                  <a:schemeClr val="tx1"/>
                </a:solidFill>
                <a:latin typeface="+mj-lt"/>
              </a:rPr>
              <a:t> Поддержка модернизации производств за счет установления деловых связей с иностранными партнерами</a:t>
            </a:r>
          </a:p>
        </p:txBody>
      </p:sp>
      <p:sp>
        <p:nvSpPr>
          <p:cNvPr id="29" name="AutoShape 68"/>
          <p:cNvSpPr>
            <a:spLocks noChangeArrowheads="1"/>
          </p:cNvSpPr>
          <p:nvPr/>
        </p:nvSpPr>
        <p:spPr bwMode="auto">
          <a:xfrm>
            <a:off x="4356100" y="4508500"/>
            <a:ext cx="4319588" cy="1800225"/>
          </a:xfrm>
          <a:prstGeom prst="roundRect">
            <a:avLst>
              <a:gd name="adj" fmla="val 5444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228600" indent="-228600">
              <a:buFont typeface="+mj-lt"/>
              <a:buAutoNum type="arabicPeriod"/>
              <a:defRPr/>
            </a:pPr>
            <a:r>
              <a:rPr lang="ru-RU" sz="1200" dirty="0">
                <a:latin typeface="+mj-lt"/>
              </a:rPr>
              <a:t>Информирование предпринимателей о потенциальных заказчиках, номенклатуре и объеме требуемых товаров (работ и услуг) с указанием качественных характеристик, в том числе аналогичного с товарами (работами и услугами) иностранных поставщиков крупных инвесторов, осуществляющих деятельность в регионе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ru-RU" sz="1200" dirty="0">
                <a:latin typeface="+mj-lt"/>
              </a:rPr>
              <a:t>Оказание содействия в установлении деловых связей участников проекта с потенциальными  заказчиками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F32C66-030E-4D4C-B71B-7585F46D004C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mu 200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>
          <a:defRPr sz="2000" b="1" dirty="0">
            <a:latin typeface="+mn-lt"/>
            <a:ea typeface="MS PGothic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Damu 2009</Template>
  <TotalTime>7510</TotalTime>
  <Words>1773</Words>
  <Application>Microsoft Office PowerPoint</Application>
  <PresentationFormat>Экран (4:3)</PresentationFormat>
  <Paragraphs>310</Paragraphs>
  <Slides>17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Damu 2009</vt:lpstr>
      <vt:lpstr>Программа «Дорожная карта бизнеса – 2020» 4-е направление: «Усиление предпринимательского потенциала»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Участники проекта «Деловые связи»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fund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Фонда по г. Алматы</dc:title>
  <dc:creator>yermek.abdibekov</dc:creator>
  <cp:lastModifiedBy>HP</cp:lastModifiedBy>
  <cp:revision>666</cp:revision>
  <dcterms:created xsi:type="dcterms:W3CDTF">2009-11-10T09:07:53Z</dcterms:created>
  <dcterms:modified xsi:type="dcterms:W3CDTF">2011-03-18T06:03:38Z</dcterms:modified>
</cp:coreProperties>
</file>