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43" r:id="rId1"/>
  </p:sldMasterIdLst>
  <p:notesMasterIdLst>
    <p:notesMasterId r:id="rId24"/>
  </p:notesMasterIdLst>
  <p:handoutMasterIdLst>
    <p:handoutMasterId r:id="rId25"/>
  </p:handoutMasterIdLst>
  <p:sldIdLst>
    <p:sldId id="678" r:id="rId2"/>
    <p:sldId id="751" r:id="rId3"/>
    <p:sldId id="754" r:id="rId4"/>
    <p:sldId id="753" r:id="rId5"/>
    <p:sldId id="636" r:id="rId6"/>
    <p:sldId id="682" r:id="rId7"/>
    <p:sldId id="683" r:id="rId8"/>
    <p:sldId id="726" r:id="rId9"/>
    <p:sldId id="681" r:id="rId10"/>
    <p:sldId id="687" r:id="rId11"/>
    <p:sldId id="742" r:id="rId12"/>
    <p:sldId id="743" r:id="rId13"/>
    <p:sldId id="744" r:id="rId14"/>
    <p:sldId id="745" r:id="rId15"/>
    <p:sldId id="587" r:id="rId16"/>
    <p:sldId id="605" r:id="rId17"/>
    <p:sldId id="451" r:id="rId18"/>
    <p:sldId id="692" r:id="rId19"/>
    <p:sldId id="693" r:id="rId20"/>
    <p:sldId id="723" r:id="rId21"/>
    <p:sldId id="756" r:id="rId22"/>
    <p:sldId id="748" r:id="rId23"/>
  </p:sldIdLst>
  <p:sldSz cx="9144000" cy="6858000" type="screen4x3"/>
  <p:notesSz cx="7162800" cy="9702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CE7"/>
    <a:srgbClr val="B8EEED"/>
    <a:srgbClr val="93E5E3"/>
    <a:srgbClr val="49D3D0"/>
    <a:srgbClr val="0086BC"/>
    <a:srgbClr val="3E5B6A"/>
    <a:srgbClr val="FFFFFF"/>
    <a:srgbClr val="996600"/>
    <a:srgbClr val="B5E0A8"/>
    <a:srgbClr val="F5FDFD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625" autoAdjust="0"/>
    <p:restoredTop sz="82979" autoAdjust="0"/>
  </p:normalViewPr>
  <p:slideViewPr>
    <p:cSldViewPr>
      <p:cViewPr>
        <p:scale>
          <a:sx n="80" d="100"/>
          <a:sy n="80" d="100"/>
        </p:scale>
        <p:origin x="-156" y="36"/>
      </p:cViewPr>
      <p:guideLst>
        <p:guide orient="horz" pos="1117"/>
        <p:guide pos="476"/>
      </p:guideLst>
    </p:cSldViewPr>
  </p:slideViewPr>
  <p:outlineViewPr>
    <p:cViewPr>
      <p:scale>
        <a:sx n="33" d="100"/>
        <a:sy n="33" d="100"/>
      </p:scale>
      <p:origin x="0" y="109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91" d="100"/>
          <a:sy n="91" d="100"/>
        </p:scale>
        <p:origin x="-3690" y="-96"/>
      </p:cViewPr>
      <p:guideLst>
        <p:guide orient="horz" pos="3056"/>
        <p:guide pos="225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8.xml"/><Relationship Id="rId3" Type="http://schemas.openxmlformats.org/officeDocument/2006/relationships/slide" Target="slides/slide6.xml"/><Relationship Id="rId7" Type="http://schemas.openxmlformats.org/officeDocument/2006/relationships/slide" Target="slides/slide11.xml"/><Relationship Id="rId12" Type="http://schemas.openxmlformats.org/officeDocument/2006/relationships/slide" Target="slides/slide17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11" Type="http://schemas.openxmlformats.org/officeDocument/2006/relationships/slide" Target="slides/slide16.xml"/><Relationship Id="rId5" Type="http://schemas.openxmlformats.org/officeDocument/2006/relationships/slide" Target="slides/slide8.xml"/><Relationship Id="rId10" Type="http://schemas.openxmlformats.org/officeDocument/2006/relationships/slide" Target="slides/slide15.xml"/><Relationship Id="rId4" Type="http://schemas.openxmlformats.org/officeDocument/2006/relationships/slide" Target="slides/slide7.xml"/><Relationship Id="rId9" Type="http://schemas.openxmlformats.org/officeDocument/2006/relationships/slide" Target="slides/slide14.xml"/><Relationship Id="rId14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1F567-823C-42B6-A457-EBA7444306AA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5D8E75-5202-4180-B88F-9EF30D827127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 1</a:t>
          </a:r>
          <a:endParaRPr lang="en-US" sz="16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17574-8EAB-4AEF-9ADB-8B105180D94C}" type="parTrans" cxnId="{25D86E58-F4E7-4B9C-9A06-C62030F0C281}">
      <dgm:prSet/>
      <dgm:spPr/>
      <dgm:t>
        <a:bodyPr/>
        <a:lstStyle/>
        <a:p>
          <a:endParaRPr lang="en-US" sz="2000"/>
        </a:p>
      </dgm:t>
    </dgm:pt>
    <dgm:pt modelId="{C7B36F5B-40ED-4614-A083-36A8A21AF643}" type="sibTrans" cxnId="{25D86E58-F4E7-4B9C-9A06-C62030F0C281}">
      <dgm:prSet/>
      <dgm:spPr/>
      <dgm:t>
        <a:bodyPr/>
        <a:lstStyle/>
        <a:p>
          <a:endParaRPr lang="en-US" sz="2000"/>
        </a:p>
      </dgm:t>
    </dgm:pt>
    <dgm:pt modelId="{433E91BE-8F79-43D0-BF7B-F22E7502A1CB}">
      <dgm:prSet custT="1"/>
      <dgm:spPr/>
      <dgm:t>
        <a:bodyPr/>
        <a:lstStyle/>
        <a:p>
          <a:r>
            <a:rPr lang="ru-RU" sz="1800" b="0" i="0" dirty="0" smtClean="0"/>
            <a:t>Разработка и реализация 3-4 проектов Локального Экономического Развития (ЛЭР) и промышленного </a:t>
          </a:r>
          <a:r>
            <a:rPr lang="ru-RU" sz="1800" b="0" i="0" dirty="0" err="1" smtClean="0"/>
            <a:t>апгрейдинга</a:t>
          </a:r>
          <a:r>
            <a:rPr lang="ru-RU" sz="1800" b="0" i="0" dirty="0" smtClean="0"/>
            <a:t> для групп производственных МСП из приоритетных обрабатывающих отраслей</a:t>
          </a:r>
          <a:endParaRPr lang="en-US" sz="1800" b="0" dirty="0"/>
        </a:p>
      </dgm:t>
    </dgm:pt>
    <dgm:pt modelId="{BB52C837-A8CE-4ABD-A802-1DF7E67A0068}" type="parTrans" cxnId="{CBDF111C-259E-41E8-B43E-9AC70529EA84}">
      <dgm:prSet/>
      <dgm:spPr/>
      <dgm:t>
        <a:bodyPr/>
        <a:lstStyle/>
        <a:p>
          <a:endParaRPr lang="en-US" sz="2000"/>
        </a:p>
      </dgm:t>
    </dgm:pt>
    <dgm:pt modelId="{585A7A9B-7487-4B84-BA56-8817EE6A70C1}" type="sibTrans" cxnId="{CBDF111C-259E-41E8-B43E-9AC70529EA84}">
      <dgm:prSet/>
      <dgm:spPr/>
      <dgm:t>
        <a:bodyPr/>
        <a:lstStyle/>
        <a:p>
          <a:endParaRPr lang="en-US" sz="2000"/>
        </a:p>
      </dgm:t>
    </dgm:pt>
    <dgm:pt modelId="{EF3AAF77-8593-4AAD-8BE8-AC210F24A4E9}">
      <dgm:prSet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 2</a:t>
          </a:r>
          <a:endParaRPr lang="en-US" sz="16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487E32-C5E8-44E7-9A0F-97E4E5260DB9}" type="parTrans" cxnId="{2DEAF8B7-5B6E-4F24-BAC2-3D4D8A349D1B}">
      <dgm:prSet/>
      <dgm:spPr/>
      <dgm:t>
        <a:bodyPr/>
        <a:lstStyle/>
        <a:p>
          <a:endParaRPr lang="en-US" sz="2000"/>
        </a:p>
      </dgm:t>
    </dgm:pt>
    <dgm:pt modelId="{F9A5C2D7-A586-4797-B4E3-FF941119FCDF}" type="sibTrans" cxnId="{2DEAF8B7-5B6E-4F24-BAC2-3D4D8A349D1B}">
      <dgm:prSet/>
      <dgm:spPr/>
      <dgm:t>
        <a:bodyPr/>
        <a:lstStyle/>
        <a:p>
          <a:endParaRPr lang="en-US" sz="2000"/>
        </a:p>
      </dgm:t>
    </dgm:pt>
    <dgm:pt modelId="{EB50868D-01EA-4E90-BD46-6FCDC72CBAFA}">
      <dgm:prSet custT="1"/>
      <dgm:spPr/>
      <dgm:t>
        <a:bodyPr/>
        <a:lstStyle/>
        <a:p>
          <a:r>
            <a:rPr lang="ru-RU" sz="1800" dirty="0" smtClean="0"/>
            <a:t>Создание потенциала для региональных отделений ДАМУ и </a:t>
          </a:r>
          <a:r>
            <a:rPr lang="ru-RU" sz="1800" dirty="0" err="1" smtClean="0"/>
            <a:t>акиматов</a:t>
          </a:r>
          <a:r>
            <a:rPr lang="ru-RU" sz="1800" dirty="0" smtClean="0"/>
            <a:t> по разработке и осуществлению проектов </a:t>
          </a:r>
          <a:r>
            <a:rPr lang="ru-RU" sz="1800" b="0" i="0" dirty="0" smtClean="0"/>
            <a:t>ЛЭР и промышленного </a:t>
          </a:r>
          <a:r>
            <a:rPr lang="ru-RU" sz="1800" b="0" i="0" dirty="0" err="1" smtClean="0"/>
            <a:t>апгрейдинга</a:t>
          </a:r>
          <a:r>
            <a:rPr lang="ru-RU" sz="1800" dirty="0" smtClean="0"/>
            <a:t> для местных МСП</a:t>
          </a:r>
          <a:endParaRPr lang="en-US" sz="1800" b="0" dirty="0"/>
        </a:p>
      </dgm:t>
    </dgm:pt>
    <dgm:pt modelId="{F400CE9D-D709-4E1A-A539-BC1A7F354F9E}" type="parTrans" cxnId="{F501763C-7E16-4EB9-A50C-9160ECF520A8}">
      <dgm:prSet/>
      <dgm:spPr/>
      <dgm:t>
        <a:bodyPr/>
        <a:lstStyle/>
        <a:p>
          <a:endParaRPr lang="en-US" sz="2000"/>
        </a:p>
      </dgm:t>
    </dgm:pt>
    <dgm:pt modelId="{84EC6DE4-A0F6-4E30-B382-FC00A3C2670C}" type="sibTrans" cxnId="{F501763C-7E16-4EB9-A50C-9160ECF520A8}">
      <dgm:prSet/>
      <dgm:spPr/>
      <dgm:t>
        <a:bodyPr/>
        <a:lstStyle/>
        <a:p>
          <a:endParaRPr lang="en-US" sz="2000"/>
        </a:p>
      </dgm:t>
    </dgm:pt>
    <dgm:pt modelId="{B7CCD9FD-7D82-4E2C-A9A0-E5C1B72DEFC0}">
      <dgm:prSet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 3</a:t>
          </a:r>
          <a:endParaRPr lang="en-US" sz="16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36D76A-D6D6-4337-BB51-7803D9CD7E09}" type="parTrans" cxnId="{0AF618EF-6250-4F84-9946-1D390B0D8E59}">
      <dgm:prSet/>
      <dgm:spPr/>
      <dgm:t>
        <a:bodyPr/>
        <a:lstStyle/>
        <a:p>
          <a:endParaRPr lang="en-US" sz="2000"/>
        </a:p>
      </dgm:t>
    </dgm:pt>
    <dgm:pt modelId="{6AFDD0B5-4755-4642-A7FA-8843ED95B966}" type="sibTrans" cxnId="{0AF618EF-6250-4F84-9946-1D390B0D8E59}">
      <dgm:prSet/>
      <dgm:spPr/>
      <dgm:t>
        <a:bodyPr/>
        <a:lstStyle/>
        <a:p>
          <a:endParaRPr lang="en-US" sz="2000"/>
        </a:p>
      </dgm:t>
    </dgm:pt>
    <dgm:pt modelId="{83ABC690-D5A9-4D47-B68E-D11CF9166A98}">
      <dgm:prSet custT="1"/>
      <dgm:spPr/>
      <dgm:t>
        <a:bodyPr/>
        <a:lstStyle/>
        <a:p>
          <a:r>
            <a:rPr kumimoji="1" lang="ru-RU" sz="1800" dirty="0" smtClean="0">
              <a:latin typeface="+mn-lt"/>
            </a:rPr>
            <a:t>Развитие потенциала ЦРПП в качестве информационно-справочного центра по всеобъемлющему спектру бизнес услуг для МСБ, существующим в Казахстане</a:t>
          </a:r>
          <a:endParaRPr lang="en-US" sz="1800" b="0" dirty="0"/>
        </a:p>
      </dgm:t>
    </dgm:pt>
    <dgm:pt modelId="{F3F3E89C-A084-4B12-9FBA-D26F658B7ED6}" type="parTrans" cxnId="{BCDD205B-75A3-499D-B9CC-257F3B884097}">
      <dgm:prSet/>
      <dgm:spPr/>
      <dgm:t>
        <a:bodyPr/>
        <a:lstStyle/>
        <a:p>
          <a:endParaRPr lang="en-US" sz="2000"/>
        </a:p>
      </dgm:t>
    </dgm:pt>
    <dgm:pt modelId="{6455DB32-D2E9-4DBC-9B32-B730ED21BCF2}" type="sibTrans" cxnId="{BCDD205B-75A3-499D-B9CC-257F3B884097}">
      <dgm:prSet/>
      <dgm:spPr/>
      <dgm:t>
        <a:bodyPr/>
        <a:lstStyle/>
        <a:p>
          <a:endParaRPr lang="en-US" sz="2000"/>
        </a:p>
      </dgm:t>
    </dgm:pt>
    <dgm:pt modelId="{A04C1CC9-196D-4893-8137-10FEC8052F3D}" type="pres">
      <dgm:prSet presAssocID="{2121F567-823C-42B6-A457-EBA744430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305786-167D-4590-9353-1D7894EC4596}" type="pres">
      <dgm:prSet presAssocID="{8F5D8E75-5202-4180-B88F-9EF30D827127}" presName="linNode" presStyleCnt="0"/>
      <dgm:spPr/>
    </dgm:pt>
    <dgm:pt modelId="{7A056FD7-1767-4C92-B13A-9E9F7163AB73}" type="pres">
      <dgm:prSet presAssocID="{8F5D8E75-5202-4180-B88F-9EF30D827127}" presName="parentText" presStyleLbl="node1" presStyleIdx="0" presStyleCnt="3" custScaleX="67715" custLinFactNeighborX="-7606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AD0722A-5C26-4F38-9FC5-498C3B2A5C3A}" type="pres">
      <dgm:prSet presAssocID="{8F5D8E75-5202-4180-B88F-9EF30D827127}" presName="descendantText" presStyleLbl="alignAccFollowNode1" presStyleIdx="0" presStyleCnt="3" custScaleX="117662" custScaleY="1129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F13344D-7177-4A46-8B69-5C907FB6E491}" type="pres">
      <dgm:prSet presAssocID="{C7B36F5B-40ED-4614-A083-36A8A21AF643}" presName="sp" presStyleCnt="0"/>
      <dgm:spPr/>
    </dgm:pt>
    <dgm:pt modelId="{B009F209-64E0-4E06-821F-5BFB8D9BE451}" type="pres">
      <dgm:prSet presAssocID="{EF3AAF77-8593-4AAD-8BE8-AC210F24A4E9}" presName="linNode" presStyleCnt="0"/>
      <dgm:spPr/>
    </dgm:pt>
    <dgm:pt modelId="{E6DBB6EB-9F0E-4B12-B7BB-D26E9445EB39}" type="pres">
      <dgm:prSet presAssocID="{EF3AAF77-8593-4AAD-8BE8-AC210F24A4E9}" presName="parentText" presStyleLbl="node1" presStyleIdx="1" presStyleCnt="3" custScaleX="67715" custLinFactNeighborX="-7606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A466AAD-F0A0-4AFC-A61D-4B020F114777}" type="pres">
      <dgm:prSet presAssocID="{EF3AAF77-8593-4AAD-8BE8-AC210F24A4E9}" presName="descendantText" presStyleLbl="alignAccFollowNode1" presStyleIdx="1" presStyleCnt="3" custScaleX="117662" custScaleY="1129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5D8E918-F5BC-46F1-BB52-B0330222A9C7}" type="pres">
      <dgm:prSet presAssocID="{F9A5C2D7-A586-4797-B4E3-FF941119FCDF}" presName="sp" presStyleCnt="0"/>
      <dgm:spPr/>
    </dgm:pt>
    <dgm:pt modelId="{D83AF4CC-0D2D-428C-8BE3-62782BD1728B}" type="pres">
      <dgm:prSet presAssocID="{B7CCD9FD-7D82-4E2C-A9A0-E5C1B72DEFC0}" presName="linNode" presStyleCnt="0"/>
      <dgm:spPr/>
    </dgm:pt>
    <dgm:pt modelId="{953A9331-8051-4A1E-B8F8-A8974A80DBD4}" type="pres">
      <dgm:prSet presAssocID="{B7CCD9FD-7D82-4E2C-A9A0-E5C1B72DEFC0}" presName="parentText" presStyleLbl="node1" presStyleIdx="2" presStyleCnt="3" custScaleX="67715" custLinFactNeighborX="-7606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CC05E7B-A301-4750-BC8C-08E86B8A115F}" type="pres">
      <dgm:prSet presAssocID="{B7CCD9FD-7D82-4E2C-A9A0-E5C1B72DEFC0}" presName="descendantText" presStyleLbl="alignAccFollowNode1" presStyleIdx="2" presStyleCnt="3" custScaleX="117662" custScaleY="1129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501763C-7E16-4EB9-A50C-9160ECF520A8}" srcId="{EF3AAF77-8593-4AAD-8BE8-AC210F24A4E9}" destId="{EB50868D-01EA-4E90-BD46-6FCDC72CBAFA}" srcOrd="0" destOrd="0" parTransId="{F400CE9D-D709-4E1A-A539-BC1A7F354F9E}" sibTransId="{84EC6DE4-A0F6-4E30-B382-FC00A3C2670C}"/>
    <dgm:cxn modelId="{CBDF111C-259E-41E8-B43E-9AC70529EA84}" srcId="{8F5D8E75-5202-4180-B88F-9EF30D827127}" destId="{433E91BE-8F79-43D0-BF7B-F22E7502A1CB}" srcOrd="0" destOrd="0" parTransId="{BB52C837-A8CE-4ABD-A802-1DF7E67A0068}" sibTransId="{585A7A9B-7487-4B84-BA56-8817EE6A70C1}"/>
    <dgm:cxn modelId="{64287FAB-A2A5-46C7-A346-2B909D16BA40}" type="presOf" srcId="{83ABC690-D5A9-4D47-B68E-D11CF9166A98}" destId="{FCC05E7B-A301-4750-BC8C-08E86B8A115F}" srcOrd="0" destOrd="0" presId="urn:microsoft.com/office/officeart/2005/8/layout/vList5"/>
    <dgm:cxn modelId="{25D86E58-F4E7-4B9C-9A06-C62030F0C281}" srcId="{2121F567-823C-42B6-A457-EBA7444306AA}" destId="{8F5D8E75-5202-4180-B88F-9EF30D827127}" srcOrd="0" destOrd="0" parTransId="{70917574-8EAB-4AEF-9ADB-8B105180D94C}" sibTransId="{C7B36F5B-40ED-4614-A083-36A8A21AF643}"/>
    <dgm:cxn modelId="{2091C717-37F1-438B-BCDE-9F2F98816B83}" type="presOf" srcId="{EF3AAF77-8593-4AAD-8BE8-AC210F24A4E9}" destId="{E6DBB6EB-9F0E-4B12-B7BB-D26E9445EB39}" srcOrd="0" destOrd="0" presId="urn:microsoft.com/office/officeart/2005/8/layout/vList5"/>
    <dgm:cxn modelId="{BCDD205B-75A3-499D-B9CC-257F3B884097}" srcId="{B7CCD9FD-7D82-4E2C-A9A0-E5C1B72DEFC0}" destId="{83ABC690-D5A9-4D47-B68E-D11CF9166A98}" srcOrd="0" destOrd="0" parTransId="{F3F3E89C-A084-4B12-9FBA-D26F658B7ED6}" sibTransId="{6455DB32-D2E9-4DBC-9B32-B730ED21BCF2}"/>
    <dgm:cxn modelId="{77273C3A-43FC-41C1-9169-81D68464CCAF}" type="presOf" srcId="{8F5D8E75-5202-4180-B88F-9EF30D827127}" destId="{7A056FD7-1767-4C92-B13A-9E9F7163AB73}" srcOrd="0" destOrd="0" presId="urn:microsoft.com/office/officeart/2005/8/layout/vList5"/>
    <dgm:cxn modelId="{C09A5A8A-E328-4BC9-BAE0-18CD759E7C91}" type="presOf" srcId="{B7CCD9FD-7D82-4E2C-A9A0-E5C1B72DEFC0}" destId="{953A9331-8051-4A1E-B8F8-A8974A80DBD4}" srcOrd="0" destOrd="0" presId="urn:microsoft.com/office/officeart/2005/8/layout/vList5"/>
    <dgm:cxn modelId="{63D66632-C9DF-47DC-AC36-D778EE933730}" type="presOf" srcId="{EB50868D-01EA-4E90-BD46-6FCDC72CBAFA}" destId="{EA466AAD-F0A0-4AFC-A61D-4B020F114777}" srcOrd="0" destOrd="0" presId="urn:microsoft.com/office/officeart/2005/8/layout/vList5"/>
    <dgm:cxn modelId="{0AF618EF-6250-4F84-9946-1D390B0D8E59}" srcId="{2121F567-823C-42B6-A457-EBA7444306AA}" destId="{B7CCD9FD-7D82-4E2C-A9A0-E5C1B72DEFC0}" srcOrd="2" destOrd="0" parTransId="{4136D76A-D6D6-4337-BB51-7803D9CD7E09}" sibTransId="{6AFDD0B5-4755-4642-A7FA-8843ED95B966}"/>
    <dgm:cxn modelId="{58F0AF68-77C4-4473-A5DD-F1014B733BF8}" type="presOf" srcId="{2121F567-823C-42B6-A457-EBA7444306AA}" destId="{A04C1CC9-196D-4893-8137-10FEC8052F3D}" srcOrd="0" destOrd="0" presId="urn:microsoft.com/office/officeart/2005/8/layout/vList5"/>
    <dgm:cxn modelId="{784857EA-E20C-4D1C-A328-DECE98CB8511}" type="presOf" srcId="{433E91BE-8F79-43D0-BF7B-F22E7502A1CB}" destId="{8AD0722A-5C26-4F38-9FC5-498C3B2A5C3A}" srcOrd="0" destOrd="0" presId="urn:microsoft.com/office/officeart/2005/8/layout/vList5"/>
    <dgm:cxn modelId="{2DEAF8B7-5B6E-4F24-BAC2-3D4D8A349D1B}" srcId="{2121F567-823C-42B6-A457-EBA7444306AA}" destId="{EF3AAF77-8593-4AAD-8BE8-AC210F24A4E9}" srcOrd="1" destOrd="0" parTransId="{E8487E32-C5E8-44E7-9A0F-97E4E5260DB9}" sibTransId="{F9A5C2D7-A586-4797-B4E3-FF941119FCDF}"/>
    <dgm:cxn modelId="{8F405791-3570-4701-8094-162783E082D4}" type="presParOf" srcId="{A04C1CC9-196D-4893-8137-10FEC8052F3D}" destId="{78305786-167D-4590-9353-1D7894EC4596}" srcOrd="0" destOrd="0" presId="urn:microsoft.com/office/officeart/2005/8/layout/vList5"/>
    <dgm:cxn modelId="{77822375-5ACE-4A76-A765-5B74106C9D1B}" type="presParOf" srcId="{78305786-167D-4590-9353-1D7894EC4596}" destId="{7A056FD7-1767-4C92-B13A-9E9F7163AB73}" srcOrd="0" destOrd="0" presId="urn:microsoft.com/office/officeart/2005/8/layout/vList5"/>
    <dgm:cxn modelId="{BAFDF837-7534-4CF5-96F0-DF90849CB1FB}" type="presParOf" srcId="{78305786-167D-4590-9353-1D7894EC4596}" destId="{8AD0722A-5C26-4F38-9FC5-498C3B2A5C3A}" srcOrd="1" destOrd="0" presId="urn:microsoft.com/office/officeart/2005/8/layout/vList5"/>
    <dgm:cxn modelId="{9BDC2671-2EE0-46F0-A8CC-D018049431C5}" type="presParOf" srcId="{A04C1CC9-196D-4893-8137-10FEC8052F3D}" destId="{0F13344D-7177-4A46-8B69-5C907FB6E491}" srcOrd="1" destOrd="0" presId="urn:microsoft.com/office/officeart/2005/8/layout/vList5"/>
    <dgm:cxn modelId="{677A1B2E-DE9E-4C3F-B42F-7525C35F2119}" type="presParOf" srcId="{A04C1CC9-196D-4893-8137-10FEC8052F3D}" destId="{B009F209-64E0-4E06-821F-5BFB8D9BE451}" srcOrd="2" destOrd="0" presId="urn:microsoft.com/office/officeart/2005/8/layout/vList5"/>
    <dgm:cxn modelId="{81D70664-D06D-432F-AD62-6AA61801A68B}" type="presParOf" srcId="{B009F209-64E0-4E06-821F-5BFB8D9BE451}" destId="{E6DBB6EB-9F0E-4B12-B7BB-D26E9445EB39}" srcOrd="0" destOrd="0" presId="urn:microsoft.com/office/officeart/2005/8/layout/vList5"/>
    <dgm:cxn modelId="{1F4ACCEE-3A61-4F29-B7A5-6E745C57FF04}" type="presParOf" srcId="{B009F209-64E0-4E06-821F-5BFB8D9BE451}" destId="{EA466AAD-F0A0-4AFC-A61D-4B020F114777}" srcOrd="1" destOrd="0" presId="urn:microsoft.com/office/officeart/2005/8/layout/vList5"/>
    <dgm:cxn modelId="{863ED10E-AB8B-460C-B632-A519D48BED82}" type="presParOf" srcId="{A04C1CC9-196D-4893-8137-10FEC8052F3D}" destId="{55D8E918-F5BC-46F1-BB52-B0330222A9C7}" srcOrd="3" destOrd="0" presId="urn:microsoft.com/office/officeart/2005/8/layout/vList5"/>
    <dgm:cxn modelId="{FD9BF53B-433F-4FAA-963D-5FDFDFC421D1}" type="presParOf" srcId="{A04C1CC9-196D-4893-8137-10FEC8052F3D}" destId="{D83AF4CC-0D2D-428C-8BE3-62782BD1728B}" srcOrd="4" destOrd="0" presId="urn:microsoft.com/office/officeart/2005/8/layout/vList5"/>
    <dgm:cxn modelId="{B0BC41A9-6E62-42D7-A2C6-50A6D06B8A6C}" type="presParOf" srcId="{D83AF4CC-0D2D-428C-8BE3-62782BD1728B}" destId="{953A9331-8051-4A1E-B8F8-A8974A80DBD4}" srcOrd="0" destOrd="0" presId="urn:microsoft.com/office/officeart/2005/8/layout/vList5"/>
    <dgm:cxn modelId="{C885BF96-BF35-4BA7-AF3E-99644892DB0A}" type="presParOf" srcId="{D83AF4CC-0D2D-428C-8BE3-62782BD1728B}" destId="{FCC05E7B-A301-4750-BC8C-08E86B8A115F}" srcOrd="1" destOrd="0" presId="urn:microsoft.com/office/officeart/2005/8/layout/vList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D3CB6B-0BC2-408E-8F39-D81CF8A5969D}" type="doc">
      <dgm:prSet loTypeId="urn:microsoft.com/office/officeart/2005/8/layout/process4" loCatId="list" qsTypeId="urn:microsoft.com/office/officeart/2005/8/quickstyle/simple1#29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EAE482-95A5-4821-BC54-6EA37E927BD5}">
      <dgm:prSet phldrT="[Text]" custT="1"/>
      <dgm:spPr>
        <a:solidFill>
          <a:srgbClr val="FFCD2F"/>
        </a:solidFill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n-US" sz="18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45C88-50CC-4D4A-BB4C-EE94C0034919}" type="parTrans" cxnId="{C44F0A78-4288-4962-81CB-18F9AB3E9A34}">
      <dgm:prSet/>
      <dgm:spPr/>
      <dgm:t>
        <a:bodyPr/>
        <a:lstStyle/>
        <a:p>
          <a:endParaRPr lang="en-US"/>
        </a:p>
      </dgm:t>
    </dgm:pt>
    <dgm:pt modelId="{E2CE0A18-0DFB-4ADF-BD92-B400D9FB9D06}" type="sibTrans" cxnId="{C44F0A78-4288-4962-81CB-18F9AB3E9A34}">
      <dgm:prSet/>
      <dgm:spPr/>
      <dgm:t>
        <a:bodyPr/>
        <a:lstStyle/>
        <a:p>
          <a:endParaRPr lang="en-US"/>
        </a:p>
      </dgm:t>
    </dgm:pt>
    <dgm:pt modelId="{675F0CB3-AD6E-4565-B719-861C6AF832E7}" type="pres">
      <dgm:prSet presAssocID="{6DD3CB6B-0BC2-408E-8F39-D81CF8A59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A1395-82B1-42B1-BBA0-EC4300E95844}" type="pres">
      <dgm:prSet presAssocID="{D8EAE482-95A5-4821-BC54-6EA37E927BD5}" presName="boxAndChildren" presStyleCnt="0"/>
      <dgm:spPr/>
    </dgm:pt>
    <dgm:pt modelId="{1ACD91C9-C398-4D53-8232-FE86E9F519DB}" type="pres">
      <dgm:prSet presAssocID="{D8EAE482-95A5-4821-BC54-6EA37E927BD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FA51F02C-4381-4BA5-A7C9-0DE5FF0AEA2F}" type="presOf" srcId="{D8EAE482-95A5-4821-BC54-6EA37E927BD5}" destId="{1ACD91C9-C398-4D53-8232-FE86E9F519DB}" srcOrd="0" destOrd="0" presId="urn:microsoft.com/office/officeart/2005/8/layout/process4"/>
    <dgm:cxn modelId="{C44F0A78-4288-4962-81CB-18F9AB3E9A34}" srcId="{6DD3CB6B-0BC2-408E-8F39-D81CF8A5969D}" destId="{D8EAE482-95A5-4821-BC54-6EA37E927BD5}" srcOrd="0" destOrd="0" parTransId="{F3E45C88-50CC-4D4A-BB4C-EE94C0034919}" sibTransId="{E2CE0A18-0DFB-4ADF-BD92-B400D9FB9D06}"/>
    <dgm:cxn modelId="{3FB15492-A079-48DD-8E2A-503B4BB27D54}" type="presOf" srcId="{6DD3CB6B-0BC2-408E-8F39-D81CF8A5969D}" destId="{675F0CB3-AD6E-4565-B719-861C6AF832E7}" srcOrd="0" destOrd="0" presId="urn:microsoft.com/office/officeart/2005/8/layout/process4"/>
    <dgm:cxn modelId="{F275299B-18ED-4E67-85BD-98D331ADD1EF}" type="presParOf" srcId="{675F0CB3-AD6E-4565-B719-861C6AF832E7}" destId="{1FEA1395-82B1-42B1-BBA0-EC4300E95844}" srcOrd="0" destOrd="0" presId="urn:microsoft.com/office/officeart/2005/8/layout/process4"/>
    <dgm:cxn modelId="{5790BCC8-6D47-4121-8207-E1962F081A8E}" type="presParOf" srcId="{1FEA1395-82B1-42B1-BBA0-EC4300E95844}" destId="{1ACD91C9-C398-4D53-8232-FE86E9F519DB}" srcOrd="0" destOrd="0" presId="urn:microsoft.com/office/officeart/2005/8/layout/process4"/>
  </dgm:cxnLst>
  <dgm:bg/>
  <dgm:whole>
    <a:ln>
      <a:solidFill>
        <a:schemeClr val="tx2">
          <a:lumMod val="95000"/>
        </a:schemeClr>
      </a:solidFill>
    </a:ln>
  </dgm:whole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D3CB6B-0BC2-408E-8F39-D81CF8A5969D}" type="doc">
      <dgm:prSet loTypeId="urn:microsoft.com/office/officeart/2005/8/layout/process4" loCatId="list" qsTypeId="urn:microsoft.com/office/officeart/2005/8/quickstyle/simple1#30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D8EAE482-95A5-4821-BC54-6EA37E927BD5}">
      <dgm:prSet phldrT="[Text]" custT="1"/>
      <dgm:spPr>
        <a:solidFill>
          <a:srgbClr val="DCA288">
            <a:alpha val="89804"/>
          </a:srgbClr>
        </a:solidFill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</a:p>
      </dgm:t>
    </dgm:pt>
    <dgm:pt modelId="{F3E45C88-50CC-4D4A-BB4C-EE94C0034919}" type="parTrans" cxnId="{C44F0A78-4288-4962-81CB-18F9AB3E9A34}">
      <dgm:prSet/>
      <dgm:spPr/>
      <dgm:t>
        <a:bodyPr/>
        <a:lstStyle/>
        <a:p>
          <a:endParaRPr lang="en-US" sz="1800"/>
        </a:p>
      </dgm:t>
    </dgm:pt>
    <dgm:pt modelId="{E2CE0A18-0DFB-4ADF-BD92-B400D9FB9D06}" type="sibTrans" cxnId="{C44F0A78-4288-4962-81CB-18F9AB3E9A34}">
      <dgm:prSet/>
      <dgm:spPr/>
      <dgm:t>
        <a:bodyPr/>
        <a:lstStyle/>
        <a:p>
          <a:endParaRPr lang="en-US" sz="1800"/>
        </a:p>
      </dgm:t>
    </dgm:pt>
    <dgm:pt modelId="{675F0CB3-AD6E-4565-B719-861C6AF832E7}" type="pres">
      <dgm:prSet presAssocID="{6DD3CB6B-0BC2-408E-8F39-D81CF8A59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A1395-82B1-42B1-BBA0-EC4300E95844}" type="pres">
      <dgm:prSet presAssocID="{D8EAE482-95A5-4821-BC54-6EA37E927BD5}" presName="boxAndChildren" presStyleCnt="0"/>
      <dgm:spPr/>
    </dgm:pt>
    <dgm:pt modelId="{1ACD91C9-C398-4D53-8232-FE86E9F519DB}" type="pres">
      <dgm:prSet presAssocID="{D8EAE482-95A5-4821-BC54-6EA37E927BD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7939EF30-F12B-4BE8-A7C7-A0E46CE2910E}" type="presOf" srcId="{D8EAE482-95A5-4821-BC54-6EA37E927BD5}" destId="{1ACD91C9-C398-4D53-8232-FE86E9F519DB}" srcOrd="0" destOrd="0" presId="urn:microsoft.com/office/officeart/2005/8/layout/process4"/>
    <dgm:cxn modelId="{89632771-8951-4DDF-8BF9-2482663B719C}" type="presOf" srcId="{6DD3CB6B-0BC2-408E-8F39-D81CF8A5969D}" destId="{675F0CB3-AD6E-4565-B719-861C6AF832E7}" srcOrd="0" destOrd="0" presId="urn:microsoft.com/office/officeart/2005/8/layout/process4"/>
    <dgm:cxn modelId="{C44F0A78-4288-4962-81CB-18F9AB3E9A34}" srcId="{6DD3CB6B-0BC2-408E-8F39-D81CF8A5969D}" destId="{D8EAE482-95A5-4821-BC54-6EA37E927BD5}" srcOrd="0" destOrd="0" parTransId="{F3E45C88-50CC-4D4A-BB4C-EE94C0034919}" sibTransId="{E2CE0A18-0DFB-4ADF-BD92-B400D9FB9D06}"/>
    <dgm:cxn modelId="{550D3686-7E63-4984-BCBE-2C737190F9BA}" type="presParOf" srcId="{675F0CB3-AD6E-4565-B719-861C6AF832E7}" destId="{1FEA1395-82B1-42B1-BBA0-EC4300E95844}" srcOrd="0" destOrd="0" presId="urn:microsoft.com/office/officeart/2005/8/layout/process4"/>
    <dgm:cxn modelId="{D596CDDF-1A20-468E-A9D6-0E5E26064716}" type="presParOf" srcId="{1FEA1395-82B1-42B1-BBA0-EC4300E95844}" destId="{1ACD91C9-C398-4D53-8232-FE86E9F519DB}" srcOrd="0" destOrd="0" presId="urn:microsoft.com/office/officeart/2005/8/layout/process4"/>
  </dgm:cxnLst>
  <dgm:bg/>
  <dgm:whole>
    <a:ln>
      <a:solidFill>
        <a:schemeClr val="tx2">
          <a:lumMod val="95000"/>
        </a:schemeClr>
      </a:solidFill>
    </a:ln>
  </dgm:whole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DD3CB6B-0BC2-408E-8F39-D81CF8A5969D}" type="doc">
      <dgm:prSet loTypeId="urn:microsoft.com/office/officeart/2005/8/layout/process4" loCatId="list" qsTypeId="urn:microsoft.com/office/officeart/2005/8/quickstyle/simple1#3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8EAE482-95A5-4821-BC54-6EA37E927BD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F3E45C88-50CC-4D4A-BB4C-EE94C0034919}" type="parTrans" cxnId="{C44F0A78-4288-4962-81CB-18F9AB3E9A34}">
      <dgm:prSet/>
      <dgm:spPr/>
      <dgm:t>
        <a:bodyPr/>
        <a:lstStyle/>
        <a:p>
          <a:endParaRPr lang="en-US"/>
        </a:p>
      </dgm:t>
    </dgm:pt>
    <dgm:pt modelId="{E2CE0A18-0DFB-4ADF-BD92-B400D9FB9D06}" type="sibTrans" cxnId="{C44F0A78-4288-4962-81CB-18F9AB3E9A34}">
      <dgm:prSet/>
      <dgm:spPr/>
      <dgm:t>
        <a:bodyPr/>
        <a:lstStyle/>
        <a:p>
          <a:endParaRPr lang="en-US"/>
        </a:p>
      </dgm:t>
    </dgm:pt>
    <dgm:pt modelId="{675F0CB3-AD6E-4565-B719-861C6AF832E7}" type="pres">
      <dgm:prSet presAssocID="{6DD3CB6B-0BC2-408E-8F39-D81CF8A59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A1395-82B1-42B1-BBA0-EC4300E95844}" type="pres">
      <dgm:prSet presAssocID="{D8EAE482-95A5-4821-BC54-6EA37E927BD5}" presName="boxAndChildren" presStyleCnt="0"/>
      <dgm:spPr/>
    </dgm:pt>
    <dgm:pt modelId="{1ACD91C9-C398-4D53-8232-FE86E9F519DB}" type="pres">
      <dgm:prSet presAssocID="{D8EAE482-95A5-4821-BC54-6EA37E927BD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6CB79D44-C2A2-4CD6-BA33-4D32DCD9622C}" type="presOf" srcId="{6DD3CB6B-0BC2-408E-8F39-D81CF8A5969D}" destId="{675F0CB3-AD6E-4565-B719-861C6AF832E7}" srcOrd="0" destOrd="0" presId="urn:microsoft.com/office/officeart/2005/8/layout/process4"/>
    <dgm:cxn modelId="{C44F0A78-4288-4962-81CB-18F9AB3E9A34}" srcId="{6DD3CB6B-0BC2-408E-8F39-D81CF8A5969D}" destId="{D8EAE482-95A5-4821-BC54-6EA37E927BD5}" srcOrd="0" destOrd="0" parTransId="{F3E45C88-50CC-4D4A-BB4C-EE94C0034919}" sibTransId="{E2CE0A18-0DFB-4ADF-BD92-B400D9FB9D06}"/>
    <dgm:cxn modelId="{B8CACD0B-488D-40A3-BB28-ACAFDB3A35E6}" type="presOf" srcId="{D8EAE482-95A5-4821-BC54-6EA37E927BD5}" destId="{1ACD91C9-C398-4D53-8232-FE86E9F519DB}" srcOrd="0" destOrd="0" presId="urn:microsoft.com/office/officeart/2005/8/layout/process4"/>
    <dgm:cxn modelId="{E211D9F1-DD8B-465E-A6AA-B7B04631D425}" type="presParOf" srcId="{675F0CB3-AD6E-4565-B719-861C6AF832E7}" destId="{1FEA1395-82B1-42B1-BBA0-EC4300E95844}" srcOrd="0" destOrd="0" presId="urn:microsoft.com/office/officeart/2005/8/layout/process4"/>
    <dgm:cxn modelId="{7A2558F4-92DA-490B-8606-61D3DFD9CE40}" type="presParOf" srcId="{1FEA1395-82B1-42B1-BBA0-EC4300E95844}" destId="{1ACD91C9-C398-4D53-8232-FE86E9F519DB}" srcOrd="0" destOrd="0" presId="urn:microsoft.com/office/officeart/2005/8/layout/process4"/>
  </dgm:cxnLst>
  <dgm:bg/>
  <dgm:whole>
    <a:ln>
      <a:solidFill>
        <a:schemeClr val="tx2">
          <a:lumMod val="95000"/>
        </a:schemeClr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3A97C-D3F3-4D4C-8405-CB26BD8F5648}" type="doc">
      <dgm:prSet loTypeId="urn:microsoft.com/office/officeart/2005/8/layout/cycle1" loCatId="cycle" qsTypeId="urn:microsoft.com/office/officeart/2005/8/quickstyle/simple1#2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BFF26B-0FCB-4257-93D2-213986CA36B6}">
      <dgm:prSet phldrT="[Text]" custT="1"/>
      <dgm:spPr/>
      <dgm:t>
        <a:bodyPr/>
        <a:lstStyle/>
        <a:p>
          <a:pPr>
            <a:spcAft>
              <a:spcPts val="0"/>
            </a:spcAft>
          </a:pPr>
          <a:endParaRPr lang="ru-RU" sz="2800" b="0" dirty="0" smtClean="0">
            <a:solidFill>
              <a:srgbClr val="447088"/>
            </a:solidFill>
            <a:effectLst/>
          </a:endParaRPr>
        </a:p>
        <a:p>
          <a:pPr>
            <a:spcAft>
              <a:spcPts val="0"/>
            </a:spcAft>
          </a:pPr>
          <a:r>
            <a:rPr lang="en-US" sz="2800" b="0" dirty="0" smtClean="0">
              <a:solidFill>
                <a:srgbClr val="447088"/>
              </a:solidFill>
              <a:effectLst/>
            </a:rPr>
            <a:t>I.</a:t>
          </a:r>
          <a:r>
            <a:rPr lang="en-US" sz="1900" b="0" dirty="0" smtClean="0">
              <a:solidFill>
                <a:srgbClr val="447088"/>
              </a:solidFill>
              <a:effectLst/>
            </a:rPr>
            <a:t> </a:t>
          </a:r>
          <a:endParaRPr lang="ru-RU" sz="1900" b="0" dirty="0" smtClean="0">
            <a:solidFill>
              <a:srgbClr val="447088"/>
            </a:solidFill>
            <a:effectLst/>
          </a:endParaRPr>
        </a:p>
        <a:p>
          <a:pPr>
            <a:spcAft>
              <a:spcPct val="35000"/>
            </a:spcAft>
          </a:pPr>
          <a:r>
            <a:rPr lang="ru-RU" sz="1900" b="0" dirty="0" smtClean="0">
              <a:solidFill>
                <a:srgbClr val="447088"/>
              </a:solidFill>
              <a:effectLst/>
            </a:rPr>
            <a:t>Общая стратегическая диагностика</a:t>
          </a:r>
          <a:endParaRPr lang="en-US" sz="1900" b="0" dirty="0">
            <a:solidFill>
              <a:srgbClr val="447088"/>
            </a:solidFill>
            <a:effectLst/>
          </a:endParaRPr>
        </a:p>
      </dgm:t>
    </dgm:pt>
    <dgm:pt modelId="{E994C976-CE2C-4CBE-903B-3975BD60B3D8}" type="parTrans" cxnId="{CE6A4B61-1008-4FE7-8B03-488EA09CC62B}">
      <dgm:prSet/>
      <dgm:spPr/>
      <dgm:t>
        <a:bodyPr/>
        <a:lstStyle/>
        <a:p>
          <a:endParaRPr lang="en-US"/>
        </a:p>
      </dgm:t>
    </dgm:pt>
    <dgm:pt modelId="{32F6C12B-52D9-4BA5-B57C-172439A5AB7B}" type="sibTrans" cxnId="{CE6A4B61-1008-4FE7-8B03-488EA09CC62B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F0F3DA7C-7757-456D-9277-6554C8918FE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0" dirty="0" smtClean="0">
              <a:solidFill>
                <a:srgbClr val="447088"/>
              </a:solidFill>
              <a:effectLst/>
            </a:rPr>
            <a:t>II. </a:t>
          </a:r>
          <a:endParaRPr lang="ru-RU" sz="2800" b="0" dirty="0" smtClean="0">
            <a:solidFill>
              <a:srgbClr val="447088"/>
            </a:solidFill>
            <a:effectLst/>
          </a:endParaRPr>
        </a:p>
        <a:p>
          <a:pPr>
            <a:spcAft>
              <a:spcPts val="0"/>
            </a:spcAft>
          </a:pPr>
          <a:r>
            <a:rPr lang="ru-RU" sz="1900" dirty="0" smtClean="0">
              <a:solidFill>
                <a:srgbClr val="447088"/>
              </a:solidFill>
            </a:rPr>
            <a:t>Выбор стратегии апгрейдинга</a:t>
          </a:r>
          <a:endParaRPr lang="en-US" sz="1900" dirty="0">
            <a:solidFill>
              <a:srgbClr val="447088"/>
            </a:solidFill>
          </a:endParaRPr>
        </a:p>
      </dgm:t>
    </dgm:pt>
    <dgm:pt modelId="{C165D51D-6B0C-4A8C-A0AD-82E36372CBDE}" type="parTrans" cxnId="{5E6E5140-0E01-456E-85DD-433AF09D49D1}">
      <dgm:prSet/>
      <dgm:spPr/>
      <dgm:t>
        <a:bodyPr/>
        <a:lstStyle/>
        <a:p>
          <a:endParaRPr lang="en-US"/>
        </a:p>
      </dgm:t>
    </dgm:pt>
    <dgm:pt modelId="{16405964-C11B-4C89-B451-042D4771B389}" type="sibTrans" cxnId="{5E6E5140-0E01-456E-85DD-433AF09D49D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BAE7FE36-EAB3-42CA-8E72-5C01F169299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0" dirty="0" smtClean="0">
              <a:solidFill>
                <a:srgbClr val="447088"/>
              </a:solidFill>
              <a:effectLst/>
            </a:rPr>
            <a:t>III.</a:t>
          </a:r>
          <a:r>
            <a:rPr lang="en-US" sz="1900" b="0" dirty="0" smtClean="0">
              <a:solidFill>
                <a:srgbClr val="447088"/>
              </a:solidFill>
              <a:effectLst/>
            </a:rPr>
            <a:t> </a:t>
          </a:r>
          <a:endParaRPr lang="ru-RU" sz="1900" b="0" dirty="0" smtClean="0">
            <a:solidFill>
              <a:srgbClr val="447088"/>
            </a:solidFill>
            <a:effectLst/>
          </a:endParaRPr>
        </a:p>
        <a:p>
          <a:pPr>
            <a:spcAft>
              <a:spcPts val="0"/>
            </a:spcAft>
          </a:pPr>
          <a:r>
            <a:rPr lang="ru-RU" sz="1900" b="0" dirty="0" smtClean="0">
              <a:solidFill>
                <a:srgbClr val="447088"/>
              </a:solidFill>
              <a:effectLst/>
            </a:rPr>
            <a:t>Разработка и финансирование апгрейдинг-плана</a:t>
          </a:r>
          <a:endParaRPr lang="en-US" sz="1900" dirty="0" smtClean="0">
            <a:solidFill>
              <a:srgbClr val="447088"/>
            </a:solidFill>
          </a:endParaRPr>
        </a:p>
        <a:p>
          <a:pPr>
            <a:spcAft>
              <a:spcPts val="0"/>
            </a:spcAft>
          </a:pPr>
          <a:endParaRPr lang="en-US" sz="1900" dirty="0">
            <a:solidFill>
              <a:srgbClr val="447088"/>
            </a:solidFill>
          </a:endParaRPr>
        </a:p>
      </dgm:t>
    </dgm:pt>
    <dgm:pt modelId="{00FA07EE-B47F-4ECD-88C0-6394F59EB893}" type="parTrans" cxnId="{741C7945-C1F5-45BE-9D54-D4915DBD8D0A}">
      <dgm:prSet/>
      <dgm:spPr/>
      <dgm:t>
        <a:bodyPr/>
        <a:lstStyle/>
        <a:p>
          <a:endParaRPr lang="en-US"/>
        </a:p>
      </dgm:t>
    </dgm:pt>
    <dgm:pt modelId="{BF7110FF-4B65-4097-B1A5-52F4410E51F1}" type="sibTrans" cxnId="{741C7945-C1F5-45BE-9D54-D4915DBD8D0A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E9A2A50B-FD3E-4C32-8FCA-1C885875D66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800" b="0" dirty="0" smtClean="0">
              <a:solidFill>
                <a:srgbClr val="447088"/>
              </a:solidFill>
              <a:effectLst/>
            </a:rPr>
            <a:t>IV.</a:t>
          </a:r>
          <a:r>
            <a:rPr lang="en-US" sz="1900" dirty="0" smtClean="0">
              <a:solidFill>
                <a:srgbClr val="447088"/>
              </a:solidFill>
            </a:rPr>
            <a:t> </a:t>
          </a:r>
        </a:p>
        <a:p>
          <a:pPr>
            <a:spcAft>
              <a:spcPts val="0"/>
            </a:spcAft>
          </a:pPr>
          <a:r>
            <a:rPr lang="ru-RU" sz="1900" b="0" dirty="0" smtClean="0">
              <a:solidFill>
                <a:srgbClr val="447088"/>
              </a:solidFill>
              <a:effectLst/>
            </a:rPr>
            <a:t>Осуществление и мониторинг апгрейдинг-плана</a:t>
          </a:r>
          <a:endParaRPr lang="en-US" sz="1900" dirty="0">
            <a:solidFill>
              <a:srgbClr val="447088"/>
            </a:solidFill>
          </a:endParaRPr>
        </a:p>
      </dgm:t>
    </dgm:pt>
    <dgm:pt modelId="{E17324EF-CD1D-45FB-8EFF-68DE34AFB3B5}" type="sibTrans" cxnId="{CFAF9EA2-5E5A-42D4-8F4D-3DD4C0F76F6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B89629E1-A8C5-4749-AFA7-BC1798C2EA86}" type="parTrans" cxnId="{CFAF9EA2-5E5A-42D4-8F4D-3DD4C0F76F67}">
      <dgm:prSet/>
      <dgm:spPr/>
      <dgm:t>
        <a:bodyPr/>
        <a:lstStyle/>
        <a:p>
          <a:endParaRPr lang="en-US"/>
        </a:p>
      </dgm:t>
    </dgm:pt>
    <dgm:pt modelId="{A48EAA5B-FBDA-41FF-AF30-44A820EA5508}" type="pres">
      <dgm:prSet presAssocID="{55F3A97C-D3F3-4D4C-8405-CB26BD8F56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92F076-B22E-4B93-BED8-B32A5D08DCE1}" type="pres">
      <dgm:prSet presAssocID="{46BFF26B-0FCB-4257-93D2-213986CA36B6}" presName="dummy" presStyleCnt="0"/>
      <dgm:spPr/>
    </dgm:pt>
    <dgm:pt modelId="{30B0A577-0EB7-4788-94CB-8C6146617F9B}" type="pres">
      <dgm:prSet presAssocID="{46BFF26B-0FCB-4257-93D2-213986CA36B6}" presName="node" presStyleLbl="revTx" presStyleIdx="0" presStyleCnt="4" custScaleX="109938" custScaleY="78883" custRadScaleRad="109066" custRadScaleInc="-154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31AF5-D311-4300-97BD-41E7F1EE8C29}" type="pres">
      <dgm:prSet presAssocID="{32F6C12B-52D9-4BA5-B57C-172439A5AB7B}" presName="sibTrans" presStyleLbl="node1" presStyleIdx="0" presStyleCnt="4"/>
      <dgm:spPr/>
      <dgm:t>
        <a:bodyPr/>
        <a:lstStyle/>
        <a:p>
          <a:endParaRPr lang="en-US"/>
        </a:p>
      </dgm:t>
    </dgm:pt>
    <dgm:pt modelId="{4BF64CE2-1DA9-459E-87B7-18AFE8160F15}" type="pres">
      <dgm:prSet presAssocID="{F0F3DA7C-7757-456D-9277-6554C8918FEB}" presName="dummy" presStyleCnt="0"/>
      <dgm:spPr/>
    </dgm:pt>
    <dgm:pt modelId="{D286E499-5147-4948-A2D2-E7D21A4CE662}" type="pres">
      <dgm:prSet presAssocID="{F0F3DA7C-7757-456D-9277-6554C8918FEB}" presName="node" presStyleLbl="revTx" presStyleIdx="1" presStyleCnt="4" custScaleY="88823" custRadScaleRad="88732" custRadScaleInc="-144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60DB8-268B-4D7D-BE3B-29A2D597CA81}" type="pres">
      <dgm:prSet presAssocID="{16405964-C11B-4C89-B451-042D4771B389}" presName="sibTrans" presStyleLbl="node1" presStyleIdx="1" presStyleCnt="4"/>
      <dgm:spPr/>
      <dgm:t>
        <a:bodyPr/>
        <a:lstStyle/>
        <a:p>
          <a:endParaRPr lang="en-US"/>
        </a:p>
      </dgm:t>
    </dgm:pt>
    <dgm:pt modelId="{A3122B9E-6787-4FB8-9E7A-8448011B0F55}" type="pres">
      <dgm:prSet presAssocID="{BAE7FE36-EAB3-42CA-8E72-5C01F1692992}" presName="dummy" presStyleCnt="0"/>
      <dgm:spPr/>
    </dgm:pt>
    <dgm:pt modelId="{F2FE6073-0569-42BF-A529-64E11C1620A1}" type="pres">
      <dgm:prSet presAssocID="{BAE7FE36-EAB3-42CA-8E72-5C01F1692992}" presName="node" presStyleLbl="revTx" presStyleIdx="2" presStyleCnt="4" custScaleX="119876" custScaleY="40372" custRadScaleRad="100854" custRadScaleInc="-149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86E8C-3192-4E60-B7D3-C9B38DC3FFAD}" type="pres">
      <dgm:prSet presAssocID="{BF7110FF-4B65-4097-B1A5-52F4410E51F1}" presName="sibTrans" presStyleLbl="node1" presStyleIdx="2" presStyleCnt="4"/>
      <dgm:spPr/>
      <dgm:t>
        <a:bodyPr/>
        <a:lstStyle/>
        <a:p>
          <a:endParaRPr lang="en-US"/>
        </a:p>
      </dgm:t>
    </dgm:pt>
    <dgm:pt modelId="{E9AFEE7C-DDE6-425D-8511-A09492D56074}" type="pres">
      <dgm:prSet presAssocID="{E9A2A50B-FD3E-4C32-8FCA-1C885875D66E}" presName="dummy" presStyleCnt="0"/>
      <dgm:spPr/>
    </dgm:pt>
    <dgm:pt modelId="{107D4568-D00A-499D-88A9-466A943C039A}" type="pres">
      <dgm:prSet presAssocID="{E9A2A50B-FD3E-4C32-8FCA-1C885875D66E}" presName="node" presStyleLbl="revTx" presStyleIdx="3" presStyleCnt="4" custScaleX="124229" custScaleY="88821" custRadScaleRad="95594" custRadScaleInc="-158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A781A-65FE-473E-9F77-E17F62D0EFB6}" type="pres">
      <dgm:prSet presAssocID="{E17324EF-CD1D-45FB-8EFF-68DE34AFB3B5}" presName="sibTrans" presStyleLbl="node1" presStyleIdx="3" presStyleCnt="4" custAng="0"/>
      <dgm:spPr/>
      <dgm:t>
        <a:bodyPr/>
        <a:lstStyle/>
        <a:p>
          <a:endParaRPr lang="en-US"/>
        </a:p>
      </dgm:t>
    </dgm:pt>
  </dgm:ptLst>
  <dgm:cxnLst>
    <dgm:cxn modelId="{CFAF9EA2-5E5A-42D4-8F4D-3DD4C0F76F67}" srcId="{55F3A97C-D3F3-4D4C-8405-CB26BD8F5648}" destId="{E9A2A50B-FD3E-4C32-8FCA-1C885875D66E}" srcOrd="3" destOrd="0" parTransId="{B89629E1-A8C5-4749-AFA7-BC1798C2EA86}" sibTransId="{E17324EF-CD1D-45FB-8EFF-68DE34AFB3B5}"/>
    <dgm:cxn modelId="{1D1409A0-1A48-4257-B650-B1AB0B518C6D}" type="presOf" srcId="{BAE7FE36-EAB3-42CA-8E72-5C01F1692992}" destId="{F2FE6073-0569-42BF-A529-64E11C1620A1}" srcOrd="0" destOrd="0" presId="urn:microsoft.com/office/officeart/2005/8/layout/cycle1"/>
    <dgm:cxn modelId="{E102DC50-299B-4485-9E4D-63BFEA523BBF}" type="presOf" srcId="{32F6C12B-52D9-4BA5-B57C-172439A5AB7B}" destId="{FD431AF5-D311-4300-97BD-41E7F1EE8C29}" srcOrd="0" destOrd="0" presId="urn:microsoft.com/office/officeart/2005/8/layout/cycle1"/>
    <dgm:cxn modelId="{5E6E5140-0E01-456E-85DD-433AF09D49D1}" srcId="{55F3A97C-D3F3-4D4C-8405-CB26BD8F5648}" destId="{F0F3DA7C-7757-456D-9277-6554C8918FEB}" srcOrd="1" destOrd="0" parTransId="{C165D51D-6B0C-4A8C-A0AD-82E36372CBDE}" sibTransId="{16405964-C11B-4C89-B451-042D4771B389}"/>
    <dgm:cxn modelId="{CA676122-F02A-4027-8CC5-78D0DEBBB82E}" type="presOf" srcId="{BF7110FF-4B65-4097-B1A5-52F4410E51F1}" destId="{9C286E8C-3192-4E60-B7D3-C9B38DC3FFAD}" srcOrd="0" destOrd="0" presId="urn:microsoft.com/office/officeart/2005/8/layout/cycle1"/>
    <dgm:cxn modelId="{CE6A4B61-1008-4FE7-8B03-488EA09CC62B}" srcId="{55F3A97C-D3F3-4D4C-8405-CB26BD8F5648}" destId="{46BFF26B-0FCB-4257-93D2-213986CA36B6}" srcOrd="0" destOrd="0" parTransId="{E994C976-CE2C-4CBE-903B-3975BD60B3D8}" sibTransId="{32F6C12B-52D9-4BA5-B57C-172439A5AB7B}"/>
    <dgm:cxn modelId="{001E3ADC-0268-480A-8CD7-0D82F80F5794}" type="presOf" srcId="{E9A2A50B-FD3E-4C32-8FCA-1C885875D66E}" destId="{107D4568-D00A-499D-88A9-466A943C039A}" srcOrd="0" destOrd="0" presId="urn:microsoft.com/office/officeart/2005/8/layout/cycle1"/>
    <dgm:cxn modelId="{B88C5D72-04A3-465F-B638-AC1D14D0493B}" type="presOf" srcId="{E17324EF-CD1D-45FB-8EFF-68DE34AFB3B5}" destId="{A0BA781A-65FE-473E-9F77-E17F62D0EFB6}" srcOrd="0" destOrd="0" presId="urn:microsoft.com/office/officeart/2005/8/layout/cycle1"/>
    <dgm:cxn modelId="{741C7945-C1F5-45BE-9D54-D4915DBD8D0A}" srcId="{55F3A97C-D3F3-4D4C-8405-CB26BD8F5648}" destId="{BAE7FE36-EAB3-42CA-8E72-5C01F1692992}" srcOrd="2" destOrd="0" parTransId="{00FA07EE-B47F-4ECD-88C0-6394F59EB893}" sibTransId="{BF7110FF-4B65-4097-B1A5-52F4410E51F1}"/>
    <dgm:cxn modelId="{9CCB50DB-673C-404D-93CA-93D0D10917D1}" type="presOf" srcId="{16405964-C11B-4C89-B451-042D4771B389}" destId="{C1E60DB8-268B-4D7D-BE3B-29A2D597CA81}" srcOrd="0" destOrd="0" presId="urn:microsoft.com/office/officeart/2005/8/layout/cycle1"/>
    <dgm:cxn modelId="{9958FA16-E3DD-4E84-BC92-A6AC0B68EE15}" type="presOf" srcId="{55F3A97C-D3F3-4D4C-8405-CB26BD8F5648}" destId="{A48EAA5B-FBDA-41FF-AF30-44A820EA5508}" srcOrd="0" destOrd="0" presId="urn:microsoft.com/office/officeart/2005/8/layout/cycle1"/>
    <dgm:cxn modelId="{D5BA7169-6DFA-4D2C-946D-1E9C40902417}" type="presOf" srcId="{46BFF26B-0FCB-4257-93D2-213986CA36B6}" destId="{30B0A577-0EB7-4788-94CB-8C6146617F9B}" srcOrd="0" destOrd="0" presId="urn:microsoft.com/office/officeart/2005/8/layout/cycle1"/>
    <dgm:cxn modelId="{AD66EDC8-1A6F-45E0-893D-461EE0C9A501}" type="presOf" srcId="{F0F3DA7C-7757-456D-9277-6554C8918FEB}" destId="{D286E499-5147-4948-A2D2-E7D21A4CE662}" srcOrd="0" destOrd="0" presId="urn:microsoft.com/office/officeart/2005/8/layout/cycle1"/>
    <dgm:cxn modelId="{7455CE15-1006-4B38-BE1B-BDA05B62D5B0}" type="presParOf" srcId="{A48EAA5B-FBDA-41FF-AF30-44A820EA5508}" destId="{8992F076-B22E-4B93-BED8-B32A5D08DCE1}" srcOrd="0" destOrd="0" presId="urn:microsoft.com/office/officeart/2005/8/layout/cycle1"/>
    <dgm:cxn modelId="{0B1C5BA8-25ED-449B-B2BA-67BB17BC5149}" type="presParOf" srcId="{A48EAA5B-FBDA-41FF-AF30-44A820EA5508}" destId="{30B0A577-0EB7-4788-94CB-8C6146617F9B}" srcOrd="1" destOrd="0" presId="urn:microsoft.com/office/officeart/2005/8/layout/cycle1"/>
    <dgm:cxn modelId="{D21A56E8-7D2D-48D2-B0FB-9C54576E1C95}" type="presParOf" srcId="{A48EAA5B-FBDA-41FF-AF30-44A820EA5508}" destId="{FD431AF5-D311-4300-97BD-41E7F1EE8C29}" srcOrd="2" destOrd="0" presId="urn:microsoft.com/office/officeart/2005/8/layout/cycle1"/>
    <dgm:cxn modelId="{D13071DB-A87B-469B-A080-774144C24933}" type="presParOf" srcId="{A48EAA5B-FBDA-41FF-AF30-44A820EA5508}" destId="{4BF64CE2-1DA9-459E-87B7-18AFE8160F15}" srcOrd="3" destOrd="0" presId="urn:microsoft.com/office/officeart/2005/8/layout/cycle1"/>
    <dgm:cxn modelId="{96EC56B2-B93F-4098-911F-D5CB2F02C388}" type="presParOf" srcId="{A48EAA5B-FBDA-41FF-AF30-44A820EA5508}" destId="{D286E499-5147-4948-A2D2-E7D21A4CE662}" srcOrd="4" destOrd="0" presId="urn:microsoft.com/office/officeart/2005/8/layout/cycle1"/>
    <dgm:cxn modelId="{B625784D-DBF9-4652-991A-5FFE00F071CE}" type="presParOf" srcId="{A48EAA5B-FBDA-41FF-AF30-44A820EA5508}" destId="{C1E60DB8-268B-4D7D-BE3B-29A2D597CA81}" srcOrd="5" destOrd="0" presId="urn:microsoft.com/office/officeart/2005/8/layout/cycle1"/>
    <dgm:cxn modelId="{402BEF29-F2DA-4047-A456-A3D7A784B79E}" type="presParOf" srcId="{A48EAA5B-FBDA-41FF-AF30-44A820EA5508}" destId="{A3122B9E-6787-4FB8-9E7A-8448011B0F55}" srcOrd="6" destOrd="0" presId="urn:microsoft.com/office/officeart/2005/8/layout/cycle1"/>
    <dgm:cxn modelId="{E4813886-C274-494B-88BD-BB280C06E4CC}" type="presParOf" srcId="{A48EAA5B-FBDA-41FF-AF30-44A820EA5508}" destId="{F2FE6073-0569-42BF-A529-64E11C1620A1}" srcOrd="7" destOrd="0" presId="urn:microsoft.com/office/officeart/2005/8/layout/cycle1"/>
    <dgm:cxn modelId="{A9090967-2336-4A04-9120-B3CA9808E4E3}" type="presParOf" srcId="{A48EAA5B-FBDA-41FF-AF30-44A820EA5508}" destId="{9C286E8C-3192-4E60-B7D3-C9B38DC3FFAD}" srcOrd="8" destOrd="0" presId="urn:microsoft.com/office/officeart/2005/8/layout/cycle1"/>
    <dgm:cxn modelId="{BBE09599-383C-4DC1-B658-BE865DE9FC93}" type="presParOf" srcId="{A48EAA5B-FBDA-41FF-AF30-44A820EA5508}" destId="{E9AFEE7C-DDE6-425D-8511-A09492D56074}" srcOrd="9" destOrd="0" presId="urn:microsoft.com/office/officeart/2005/8/layout/cycle1"/>
    <dgm:cxn modelId="{DAF719D4-064E-4802-8895-31F5F1E1A87E}" type="presParOf" srcId="{A48EAA5B-FBDA-41FF-AF30-44A820EA5508}" destId="{107D4568-D00A-499D-88A9-466A943C039A}" srcOrd="10" destOrd="0" presId="urn:microsoft.com/office/officeart/2005/8/layout/cycle1"/>
    <dgm:cxn modelId="{D789A8ED-1991-4066-AA35-64ED019EC012}" type="presParOf" srcId="{A48EAA5B-FBDA-41FF-AF30-44A820EA5508}" destId="{A0BA781A-65FE-473E-9F77-E17F62D0EFB6}" srcOrd="11" destOrd="0" presId="urn:microsoft.com/office/officeart/2005/8/layout/cycle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3CB6B-0BC2-408E-8F39-D81CF8A5969D}" type="doc">
      <dgm:prSet loTypeId="urn:microsoft.com/office/officeart/2005/8/layout/process4" loCatId="list" qsTypeId="urn:microsoft.com/office/officeart/2005/8/quickstyle/simple1#22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8EAE482-95A5-4821-BC54-6EA37E927BD5}">
      <dgm:prSet phldrT="[Text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внешних факторов </a:t>
          </a:r>
          <a:r>
            <a:rPr lang="ru-RU" sz="1800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конкуренто-способности</a:t>
          </a:r>
          <a:endParaRPr lang="en-US" sz="18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45C88-50CC-4D4A-BB4C-EE94C0034919}" type="parTrans" cxnId="{C44F0A78-4288-4962-81CB-18F9AB3E9A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CE0A18-0DFB-4ADF-BD92-B400D9FB9D06}" type="sibTrans" cxnId="{C44F0A78-4288-4962-81CB-18F9AB3E9A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F0CB3-AD6E-4565-B719-861C6AF832E7}" type="pres">
      <dgm:prSet presAssocID="{6DD3CB6B-0BC2-408E-8F39-D81CF8A59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A1395-82B1-42B1-BBA0-EC4300E95844}" type="pres">
      <dgm:prSet presAssocID="{D8EAE482-95A5-4821-BC54-6EA37E927BD5}" presName="boxAndChildren" presStyleCnt="0"/>
      <dgm:spPr/>
    </dgm:pt>
    <dgm:pt modelId="{1ACD91C9-C398-4D53-8232-FE86E9F519DB}" type="pres">
      <dgm:prSet presAssocID="{D8EAE482-95A5-4821-BC54-6EA37E927BD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FA9C78F7-4C2A-4843-9915-191FBBE62E1D}" type="presOf" srcId="{D8EAE482-95A5-4821-BC54-6EA37E927BD5}" destId="{1ACD91C9-C398-4D53-8232-FE86E9F519DB}" srcOrd="0" destOrd="0" presId="urn:microsoft.com/office/officeart/2005/8/layout/process4"/>
    <dgm:cxn modelId="{AB7778FE-89D1-440D-A230-36DA2682BC80}" type="presOf" srcId="{6DD3CB6B-0BC2-408E-8F39-D81CF8A5969D}" destId="{675F0CB3-AD6E-4565-B719-861C6AF832E7}" srcOrd="0" destOrd="0" presId="urn:microsoft.com/office/officeart/2005/8/layout/process4"/>
    <dgm:cxn modelId="{C44F0A78-4288-4962-81CB-18F9AB3E9A34}" srcId="{6DD3CB6B-0BC2-408E-8F39-D81CF8A5969D}" destId="{D8EAE482-95A5-4821-BC54-6EA37E927BD5}" srcOrd="0" destOrd="0" parTransId="{F3E45C88-50CC-4D4A-BB4C-EE94C0034919}" sibTransId="{E2CE0A18-0DFB-4ADF-BD92-B400D9FB9D06}"/>
    <dgm:cxn modelId="{392BABA6-DA80-434E-83D1-A062D3EB5619}" type="presParOf" srcId="{675F0CB3-AD6E-4565-B719-861C6AF832E7}" destId="{1FEA1395-82B1-42B1-BBA0-EC4300E95844}" srcOrd="0" destOrd="0" presId="urn:microsoft.com/office/officeart/2005/8/layout/process4"/>
    <dgm:cxn modelId="{C96EAE79-0AEE-42E9-ACFB-7110E9E0A936}" type="presParOf" srcId="{1FEA1395-82B1-42B1-BBA0-EC4300E95844}" destId="{1ACD91C9-C398-4D53-8232-FE86E9F519DB}" srcOrd="0" destOrd="0" presId="urn:microsoft.com/office/officeart/2005/8/layout/process4"/>
  </dgm:cxnLst>
  <dgm:bg>
    <a:noFill/>
  </dgm:bg>
  <dgm:whole>
    <a:ln>
      <a:solidFill>
        <a:schemeClr val="tx2">
          <a:lumMod val="95000"/>
        </a:schemeClr>
      </a:solidFill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D3CB6B-0BC2-408E-8F39-D81CF8A5969D}" type="doc">
      <dgm:prSet loTypeId="urn:microsoft.com/office/officeart/2005/8/layout/process4" loCatId="list" qsTypeId="urn:microsoft.com/office/officeart/2005/8/quickstyle/simple1#2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EAE482-95A5-4821-BC54-6EA37E927BD5}">
      <dgm:prSet phldrT="[Text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рынка товаров и стратегическое </a:t>
          </a:r>
          <a:r>
            <a:rPr lang="ru-RU" sz="1800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позициониро-вание</a:t>
          </a:r>
          <a:endParaRPr lang="en-US" sz="18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45C88-50CC-4D4A-BB4C-EE94C0034919}" type="parTrans" cxnId="{C44F0A78-4288-4962-81CB-18F9AB3E9A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CE0A18-0DFB-4ADF-BD92-B400D9FB9D06}" type="sibTrans" cxnId="{C44F0A78-4288-4962-81CB-18F9AB3E9A34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F0CB3-AD6E-4565-B719-861C6AF832E7}" type="pres">
      <dgm:prSet presAssocID="{6DD3CB6B-0BC2-408E-8F39-D81CF8A59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A1395-82B1-42B1-BBA0-EC4300E95844}" type="pres">
      <dgm:prSet presAssocID="{D8EAE482-95A5-4821-BC54-6EA37E927BD5}" presName="boxAndChildren" presStyleCnt="0"/>
      <dgm:spPr/>
    </dgm:pt>
    <dgm:pt modelId="{1ACD91C9-C398-4D53-8232-FE86E9F519DB}" type="pres">
      <dgm:prSet presAssocID="{D8EAE482-95A5-4821-BC54-6EA37E927BD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EF48C965-D5A4-49DE-923C-67BEA38069B2}" type="presOf" srcId="{6DD3CB6B-0BC2-408E-8F39-D81CF8A5969D}" destId="{675F0CB3-AD6E-4565-B719-861C6AF832E7}" srcOrd="0" destOrd="0" presId="urn:microsoft.com/office/officeart/2005/8/layout/process4"/>
    <dgm:cxn modelId="{7E3D75F4-8CFA-4992-ACB9-5028235E9BE0}" type="presOf" srcId="{D8EAE482-95A5-4821-BC54-6EA37E927BD5}" destId="{1ACD91C9-C398-4D53-8232-FE86E9F519DB}" srcOrd="0" destOrd="0" presId="urn:microsoft.com/office/officeart/2005/8/layout/process4"/>
    <dgm:cxn modelId="{C44F0A78-4288-4962-81CB-18F9AB3E9A34}" srcId="{6DD3CB6B-0BC2-408E-8F39-D81CF8A5969D}" destId="{D8EAE482-95A5-4821-BC54-6EA37E927BD5}" srcOrd="0" destOrd="0" parTransId="{F3E45C88-50CC-4D4A-BB4C-EE94C0034919}" sibTransId="{E2CE0A18-0DFB-4ADF-BD92-B400D9FB9D06}"/>
    <dgm:cxn modelId="{E933281E-61C6-4BBF-8260-61FBCBE88D97}" type="presParOf" srcId="{675F0CB3-AD6E-4565-B719-861C6AF832E7}" destId="{1FEA1395-82B1-42B1-BBA0-EC4300E95844}" srcOrd="0" destOrd="0" presId="urn:microsoft.com/office/officeart/2005/8/layout/process4"/>
    <dgm:cxn modelId="{3D5A66DD-4D17-41B9-AE96-058B94973053}" type="presParOf" srcId="{1FEA1395-82B1-42B1-BBA0-EC4300E95844}" destId="{1ACD91C9-C398-4D53-8232-FE86E9F519DB}" srcOrd="0" destOrd="0" presId="urn:microsoft.com/office/officeart/2005/8/layout/process4"/>
  </dgm:cxnLst>
  <dgm:bg>
    <a:noFill/>
  </dgm:bg>
  <dgm:whole>
    <a:ln>
      <a:solidFill>
        <a:schemeClr val="tx2">
          <a:lumMod val="95000"/>
        </a:schemeClr>
      </a:solidFill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D3CB6B-0BC2-408E-8F39-D81CF8A5969D}" type="doc">
      <dgm:prSet loTypeId="urn:microsoft.com/office/officeart/2005/8/layout/process4" loCatId="list" qsTypeId="urn:microsoft.com/office/officeart/2005/8/quickstyle/simple1#2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8EAE482-95A5-4821-BC54-6EA37E927BD5}">
      <dgm:prSet phldrT="[Text]" custT="1"/>
      <dgm:spPr>
        <a:solidFill>
          <a:srgbClr val="FFCD2F"/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Диагностика управленческих навыков и социальных аспектов</a:t>
          </a:r>
          <a:endParaRPr lang="en-US" sz="18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45C88-50CC-4D4A-BB4C-EE94C0034919}" type="parTrans" cxnId="{C44F0A78-4288-4962-81CB-18F9AB3E9A34}">
      <dgm:prSet/>
      <dgm:spPr/>
      <dgm:t>
        <a:bodyPr/>
        <a:lstStyle/>
        <a:p>
          <a:endParaRPr lang="en-US"/>
        </a:p>
      </dgm:t>
    </dgm:pt>
    <dgm:pt modelId="{E2CE0A18-0DFB-4ADF-BD92-B400D9FB9D06}" type="sibTrans" cxnId="{C44F0A78-4288-4962-81CB-18F9AB3E9A34}">
      <dgm:prSet/>
      <dgm:spPr/>
      <dgm:t>
        <a:bodyPr/>
        <a:lstStyle/>
        <a:p>
          <a:endParaRPr lang="en-US"/>
        </a:p>
      </dgm:t>
    </dgm:pt>
    <dgm:pt modelId="{675F0CB3-AD6E-4565-B719-861C6AF832E7}" type="pres">
      <dgm:prSet presAssocID="{6DD3CB6B-0BC2-408E-8F39-D81CF8A59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A1395-82B1-42B1-BBA0-EC4300E95844}" type="pres">
      <dgm:prSet presAssocID="{D8EAE482-95A5-4821-BC54-6EA37E927BD5}" presName="boxAndChildren" presStyleCnt="0"/>
      <dgm:spPr/>
    </dgm:pt>
    <dgm:pt modelId="{1ACD91C9-C398-4D53-8232-FE86E9F519DB}" type="pres">
      <dgm:prSet presAssocID="{D8EAE482-95A5-4821-BC54-6EA37E927BD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C44F0A78-4288-4962-81CB-18F9AB3E9A34}" srcId="{6DD3CB6B-0BC2-408E-8F39-D81CF8A5969D}" destId="{D8EAE482-95A5-4821-BC54-6EA37E927BD5}" srcOrd="0" destOrd="0" parTransId="{F3E45C88-50CC-4D4A-BB4C-EE94C0034919}" sibTransId="{E2CE0A18-0DFB-4ADF-BD92-B400D9FB9D06}"/>
    <dgm:cxn modelId="{17B3084A-1AC0-4DF4-A31A-47F58ABAF25A}" type="presOf" srcId="{D8EAE482-95A5-4821-BC54-6EA37E927BD5}" destId="{1ACD91C9-C398-4D53-8232-FE86E9F519DB}" srcOrd="0" destOrd="0" presId="urn:microsoft.com/office/officeart/2005/8/layout/process4"/>
    <dgm:cxn modelId="{F4290CF8-8A6D-490E-9896-C78CD94E0965}" type="presOf" srcId="{6DD3CB6B-0BC2-408E-8F39-D81CF8A5969D}" destId="{675F0CB3-AD6E-4565-B719-861C6AF832E7}" srcOrd="0" destOrd="0" presId="urn:microsoft.com/office/officeart/2005/8/layout/process4"/>
    <dgm:cxn modelId="{A06759D3-4224-43EA-BC08-DFA6A0460C59}" type="presParOf" srcId="{675F0CB3-AD6E-4565-B719-861C6AF832E7}" destId="{1FEA1395-82B1-42B1-BBA0-EC4300E95844}" srcOrd="0" destOrd="0" presId="urn:microsoft.com/office/officeart/2005/8/layout/process4"/>
    <dgm:cxn modelId="{B72809C5-36C0-47C3-A6EE-8EE322B5291E}" type="presParOf" srcId="{1FEA1395-82B1-42B1-BBA0-EC4300E95844}" destId="{1ACD91C9-C398-4D53-8232-FE86E9F519DB}" srcOrd="0" destOrd="0" presId="urn:microsoft.com/office/officeart/2005/8/layout/process4"/>
  </dgm:cxnLst>
  <dgm:bg/>
  <dgm:whole>
    <a:ln>
      <a:solidFill>
        <a:schemeClr val="tx2">
          <a:lumMod val="95000"/>
        </a:schemeClr>
      </a:solidFill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D3CB6B-0BC2-408E-8F39-D81CF8A5969D}" type="doc">
      <dgm:prSet loTypeId="urn:microsoft.com/office/officeart/2005/8/layout/process4" loCatId="list" qsTypeId="urn:microsoft.com/office/officeart/2005/8/quickstyle/simple1#2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D8EAE482-95A5-4821-BC54-6EA37E927BD5}">
      <dgm:prSet phldrT="[Text]" custT="1"/>
      <dgm:spPr>
        <a:solidFill>
          <a:srgbClr val="DCA288">
            <a:alpha val="89804"/>
          </a:srgbClr>
        </a:solidFill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Финансовая диагностика</a:t>
          </a:r>
          <a:endParaRPr lang="en-US" sz="1800" b="1" dirty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45C88-50CC-4D4A-BB4C-EE94C0034919}" type="parTrans" cxnId="{C44F0A78-4288-4962-81CB-18F9AB3E9A34}">
      <dgm:prSet/>
      <dgm:spPr/>
      <dgm:t>
        <a:bodyPr/>
        <a:lstStyle/>
        <a:p>
          <a:endParaRPr lang="en-US" sz="1800"/>
        </a:p>
      </dgm:t>
    </dgm:pt>
    <dgm:pt modelId="{E2CE0A18-0DFB-4ADF-BD92-B400D9FB9D06}" type="sibTrans" cxnId="{C44F0A78-4288-4962-81CB-18F9AB3E9A34}">
      <dgm:prSet/>
      <dgm:spPr/>
      <dgm:t>
        <a:bodyPr/>
        <a:lstStyle/>
        <a:p>
          <a:endParaRPr lang="en-US" sz="1800"/>
        </a:p>
      </dgm:t>
    </dgm:pt>
    <dgm:pt modelId="{675F0CB3-AD6E-4565-B719-861C6AF832E7}" type="pres">
      <dgm:prSet presAssocID="{6DD3CB6B-0BC2-408E-8F39-D81CF8A59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A1395-82B1-42B1-BBA0-EC4300E95844}" type="pres">
      <dgm:prSet presAssocID="{D8EAE482-95A5-4821-BC54-6EA37E927BD5}" presName="boxAndChildren" presStyleCnt="0"/>
      <dgm:spPr/>
    </dgm:pt>
    <dgm:pt modelId="{1ACD91C9-C398-4D53-8232-FE86E9F519DB}" type="pres">
      <dgm:prSet presAssocID="{D8EAE482-95A5-4821-BC54-6EA37E927BD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8BF96D1C-9AEF-4025-B1BC-49A43B3DFEDE}" type="presOf" srcId="{6DD3CB6B-0BC2-408E-8F39-D81CF8A5969D}" destId="{675F0CB3-AD6E-4565-B719-861C6AF832E7}" srcOrd="0" destOrd="0" presId="urn:microsoft.com/office/officeart/2005/8/layout/process4"/>
    <dgm:cxn modelId="{C44F0A78-4288-4962-81CB-18F9AB3E9A34}" srcId="{6DD3CB6B-0BC2-408E-8F39-D81CF8A5969D}" destId="{D8EAE482-95A5-4821-BC54-6EA37E927BD5}" srcOrd="0" destOrd="0" parTransId="{F3E45C88-50CC-4D4A-BB4C-EE94C0034919}" sibTransId="{E2CE0A18-0DFB-4ADF-BD92-B400D9FB9D06}"/>
    <dgm:cxn modelId="{94833DBF-1F90-490F-9764-935A90D1BD94}" type="presOf" srcId="{D8EAE482-95A5-4821-BC54-6EA37E927BD5}" destId="{1ACD91C9-C398-4D53-8232-FE86E9F519DB}" srcOrd="0" destOrd="0" presId="urn:microsoft.com/office/officeart/2005/8/layout/process4"/>
    <dgm:cxn modelId="{F1EDE767-DC07-45C1-B06A-D6DE65B1A411}" type="presParOf" srcId="{675F0CB3-AD6E-4565-B719-861C6AF832E7}" destId="{1FEA1395-82B1-42B1-BBA0-EC4300E95844}" srcOrd="0" destOrd="0" presId="urn:microsoft.com/office/officeart/2005/8/layout/process4"/>
    <dgm:cxn modelId="{40149930-235A-4916-96B7-0A96B87057DF}" type="presParOf" srcId="{1FEA1395-82B1-42B1-BBA0-EC4300E95844}" destId="{1ACD91C9-C398-4D53-8232-FE86E9F519DB}" srcOrd="0" destOrd="0" presId="urn:microsoft.com/office/officeart/2005/8/layout/process4"/>
  </dgm:cxnLst>
  <dgm:bg/>
  <dgm:whole>
    <a:ln>
      <a:solidFill>
        <a:schemeClr val="tx2">
          <a:lumMod val="95000"/>
        </a:schemeClr>
      </a:solidFill>
    </a:ln>
  </dgm:whole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D3CB6B-0BC2-408E-8F39-D81CF8A5969D}" type="doc">
      <dgm:prSet loTypeId="urn:microsoft.com/office/officeart/2005/8/layout/process4" loCatId="list" qsTypeId="urn:microsoft.com/office/officeart/2005/8/quickstyle/simple1#26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8EAE482-95A5-4821-BC54-6EA37E927BD5}">
      <dgm:prSet phldrT="[Text]" custT="1"/>
      <dgm:spPr/>
      <dgm:t>
        <a:bodyPr/>
        <a:lstStyle/>
        <a:p>
          <a:r>
            <a:rPr lang="ru-RU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Диагностика технического потенциала и качества, включая энергетические и экологические  вопросы</a:t>
          </a:r>
          <a:endParaRPr lang="en-US" sz="1400" b="1" dirty="0" smtClean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45C88-50CC-4D4A-BB4C-EE94C0034919}" type="parTrans" cxnId="{C44F0A78-4288-4962-81CB-18F9AB3E9A34}">
      <dgm:prSet/>
      <dgm:spPr/>
      <dgm:t>
        <a:bodyPr/>
        <a:lstStyle/>
        <a:p>
          <a:endParaRPr lang="en-US"/>
        </a:p>
      </dgm:t>
    </dgm:pt>
    <dgm:pt modelId="{E2CE0A18-0DFB-4ADF-BD92-B400D9FB9D06}" type="sibTrans" cxnId="{C44F0A78-4288-4962-81CB-18F9AB3E9A34}">
      <dgm:prSet/>
      <dgm:spPr/>
      <dgm:t>
        <a:bodyPr/>
        <a:lstStyle/>
        <a:p>
          <a:endParaRPr lang="en-US"/>
        </a:p>
      </dgm:t>
    </dgm:pt>
    <dgm:pt modelId="{675F0CB3-AD6E-4565-B719-861C6AF832E7}" type="pres">
      <dgm:prSet presAssocID="{6DD3CB6B-0BC2-408E-8F39-D81CF8A59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A1395-82B1-42B1-BBA0-EC4300E95844}" type="pres">
      <dgm:prSet presAssocID="{D8EAE482-95A5-4821-BC54-6EA37E927BD5}" presName="boxAndChildren" presStyleCnt="0"/>
      <dgm:spPr/>
    </dgm:pt>
    <dgm:pt modelId="{1ACD91C9-C398-4D53-8232-FE86E9F519DB}" type="pres">
      <dgm:prSet presAssocID="{D8EAE482-95A5-4821-BC54-6EA37E927BD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C44F0A78-4288-4962-81CB-18F9AB3E9A34}" srcId="{6DD3CB6B-0BC2-408E-8F39-D81CF8A5969D}" destId="{D8EAE482-95A5-4821-BC54-6EA37E927BD5}" srcOrd="0" destOrd="0" parTransId="{F3E45C88-50CC-4D4A-BB4C-EE94C0034919}" sibTransId="{E2CE0A18-0DFB-4ADF-BD92-B400D9FB9D06}"/>
    <dgm:cxn modelId="{4CA1A5F9-C5F3-4F54-B9C5-5ADD6BB4A2EB}" type="presOf" srcId="{6DD3CB6B-0BC2-408E-8F39-D81CF8A5969D}" destId="{675F0CB3-AD6E-4565-B719-861C6AF832E7}" srcOrd="0" destOrd="0" presId="urn:microsoft.com/office/officeart/2005/8/layout/process4"/>
    <dgm:cxn modelId="{E2310F68-FDB8-471B-BF28-DBE32D1F8A5E}" type="presOf" srcId="{D8EAE482-95A5-4821-BC54-6EA37E927BD5}" destId="{1ACD91C9-C398-4D53-8232-FE86E9F519DB}" srcOrd="0" destOrd="0" presId="urn:microsoft.com/office/officeart/2005/8/layout/process4"/>
    <dgm:cxn modelId="{62CF40FC-855F-4259-9C72-6D966A0C44C8}" type="presParOf" srcId="{675F0CB3-AD6E-4565-B719-861C6AF832E7}" destId="{1FEA1395-82B1-42B1-BBA0-EC4300E95844}" srcOrd="0" destOrd="0" presId="urn:microsoft.com/office/officeart/2005/8/layout/process4"/>
    <dgm:cxn modelId="{C3B33949-0009-4B96-8F6B-3212D321221F}" type="presParOf" srcId="{1FEA1395-82B1-42B1-BBA0-EC4300E95844}" destId="{1ACD91C9-C398-4D53-8232-FE86E9F519DB}" srcOrd="0" destOrd="0" presId="urn:microsoft.com/office/officeart/2005/8/layout/process4"/>
  </dgm:cxnLst>
  <dgm:bg/>
  <dgm:whole>
    <a:ln>
      <a:solidFill>
        <a:schemeClr val="tx2">
          <a:lumMod val="95000"/>
        </a:schemeClr>
      </a:solidFill>
    </a:ln>
  </dgm:whole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D3CB6B-0BC2-408E-8F39-D81CF8A5969D}" type="doc">
      <dgm:prSet loTypeId="urn:microsoft.com/office/officeart/2005/8/layout/process4" loCatId="list" qsTypeId="urn:microsoft.com/office/officeart/2005/8/quickstyle/simple1#27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8EAE482-95A5-4821-BC54-6EA37E927BD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en-US" sz="18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45C88-50CC-4D4A-BB4C-EE94C0034919}" type="parTrans" cxnId="{C44F0A78-4288-4962-81CB-18F9AB3E9A34}">
      <dgm:prSet/>
      <dgm:spPr/>
      <dgm:t>
        <a:bodyPr/>
        <a:lstStyle/>
        <a:p>
          <a:endParaRPr lang="en-US"/>
        </a:p>
      </dgm:t>
    </dgm:pt>
    <dgm:pt modelId="{E2CE0A18-0DFB-4ADF-BD92-B400D9FB9D06}" type="sibTrans" cxnId="{C44F0A78-4288-4962-81CB-18F9AB3E9A34}">
      <dgm:prSet/>
      <dgm:spPr/>
      <dgm:t>
        <a:bodyPr/>
        <a:lstStyle/>
        <a:p>
          <a:endParaRPr lang="en-US"/>
        </a:p>
      </dgm:t>
    </dgm:pt>
    <dgm:pt modelId="{675F0CB3-AD6E-4565-B719-861C6AF832E7}" type="pres">
      <dgm:prSet presAssocID="{6DD3CB6B-0BC2-408E-8F39-D81CF8A59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A1395-82B1-42B1-BBA0-EC4300E95844}" type="pres">
      <dgm:prSet presAssocID="{D8EAE482-95A5-4821-BC54-6EA37E927BD5}" presName="boxAndChildren" presStyleCnt="0"/>
      <dgm:spPr/>
    </dgm:pt>
    <dgm:pt modelId="{1ACD91C9-C398-4D53-8232-FE86E9F519DB}" type="pres">
      <dgm:prSet presAssocID="{D8EAE482-95A5-4821-BC54-6EA37E927BD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2552F77F-9A8F-4057-BEA9-06CB6E07266F}" type="presOf" srcId="{6DD3CB6B-0BC2-408E-8F39-D81CF8A5969D}" destId="{675F0CB3-AD6E-4565-B719-861C6AF832E7}" srcOrd="0" destOrd="0" presId="urn:microsoft.com/office/officeart/2005/8/layout/process4"/>
    <dgm:cxn modelId="{C44F0A78-4288-4962-81CB-18F9AB3E9A34}" srcId="{6DD3CB6B-0BC2-408E-8F39-D81CF8A5969D}" destId="{D8EAE482-95A5-4821-BC54-6EA37E927BD5}" srcOrd="0" destOrd="0" parTransId="{F3E45C88-50CC-4D4A-BB4C-EE94C0034919}" sibTransId="{E2CE0A18-0DFB-4ADF-BD92-B400D9FB9D06}"/>
    <dgm:cxn modelId="{A63ECCEB-0B4F-4F88-AADB-43B0D73EC3F7}" type="presOf" srcId="{D8EAE482-95A5-4821-BC54-6EA37E927BD5}" destId="{1ACD91C9-C398-4D53-8232-FE86E9F519DB}" srcOrd="0" destOrd="0" presId="urn:microsoft.com/office/officeart/2005/8/layout/process4"/>
    <dgm:cxn modelId="{1DAC1F9D-73C6-4DC2-8862-BEFC8D18D21E}" type="presParOf" srcId="{675F0CB3-AD6E-4565-B719-861C6AF832E7}" destId="{1FEA1395-82B1-42B1-BBA0-EC4300E95844}" srcOrd="0" destOrd="0" presId="urn:microsoft.com/office/officeart/2005/8/layout/process4"/>
    <dgm:cxn modelId="{5F0E9D60-2392-42FD-8D81-AD5DA1DE7C7C}" type="presParOf" srcId="{1FEA1395-82B1-42B1-BBA0-EC4300E95844}" destId="{1ACD91C9-C398-4D53-8232-FE86E9F519DB}" srcOrd="0" destOrd="0" presId="urn:microsoft.com/office/officeart/2005/8/layout/process4"/>
  </dgm:cxnLst>
  <dgm:bg>
    <a:noFill/>
  </dgm:bg>
  <dgm:whole>
    <a:ln>
      <a:solidFill>
        <a:schemeClr val="tx2">
          <a:lumMod val="95000"/>
        </a:schemeClr>
      </a:solidFill>
    </a:ln>
  </dgm:whole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D3CB6B-0BC2-408E-8F39-D81CF8A5969D}" type="doc">
      <dgm:prSet loTypeId="urn:microsoft.com/office/officeart/2005/8/layout/process4" loCatId="list" qsTypeId="urn:microsoft.com/office/officeart/2005/8/quickstyle/simple1#28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EAE482-95A5-4821-BC54-6EA37E927BD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en-US" sz="18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45C88-50CC-4D4A-BB4C-EE94C0034919}" type="parTrans" cxnId="{C44F0A78-4288-4962-81CB-18F9AB3E9A34}">
      <dgm:prSet/>
      <dgm:spPr/>
      <dgm:t>
        <a:bodyPr/>
        <a:lstStyle/>
        <a:p>
          <a:endParaRPr lang="en-US"/>
        </a:p>
      </dgm:t>
    </dgm:pt>
    <dgm:pt modelId="{E2CE0A18-0DFB-4ADF-BD92-B400D9FB9D06}" type="sibTrans" cxnId="{C44F0A78-4288-4962-81CB-18F9AB3E9A34}">
      <dgm:prSet/>
      <dgm:spPr/>
      <dgm:t>
        <a:bodyPr/>
        <a:lstStyle/>
        <a:p>
          <a:endParaRPr lang="en-US"/>
        </a:p>
      </dgm:t>
    </dgm:pt>
    <dgm:pt modelId="{675F0CB3-AD6E-4565-B719-861C6AF832E7}" type="pres">
      <dgm:prSet presAssocID="{6DD3CB6B-0BC2-408E-8F39-D81CF8A596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A1395-82B1-42B1-BBA0-EC4300E95844}" type="pres">
      <dgm:prSet presAssocID="{D8EAE482-95A5-4821-BC54-6EA37E927BD5}" presName="boxAndChildren" presStyleCnt="0"/>
      <dgm:spPr/>
    </dgm:pt>
    <dgm:pt modelId="{1ACD91C9-C398-4D53-8232-FE86E9F519DB}" type="pres">
      <dgm:prSet presAssocID="{D8EAE482-95A5-4821-BC54-6EA37E927BD5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C44F0A78-4288-4962-81CB-18F9AB3E9A34}" srcId="{6DD3CB6B-0BC2-408E-8F39-D81CF8A5969D}" destId="{D8EAE482-95A5-4821-BC54-6EA37E927BD5}" srcOrd="0" destOrd="0" parTransId="{F3E45C88-50CC-4D4A-BB4C-EE94C0034919}" sibTransId="{E2CE0A18-0DFB-4ADF-BD92-B400D9FB9D06}"/>
    <dgm:cxn modelId="{18B7498D-1BB4-47B0-9454-1164966C383A}" type="presOf" srcId="{6DD3CB6B-0BC2-408E-8F39-D81CF8A5969D}" destId="{675F0CB3-AD6E-4565-B719-861C6AF832E7}" srcOrd="0" destOrd="0" presId="urn:microsoft.com/office/officeart/2005/8/layout/process4"/>
    <dgm:cxn modelId="{32853B5B-659C-4DE0-B02B-5305B5F281B7}" type="presOf" srcId="{D8EAE482-95A5-4821-BC54-6EA37E927BD5}" destId="{1ACD91C9-C398-4D53-8232-FE86E9F519DB}" srcOrd="0" destOrd="0" presId="urn:microsoft.com/office/officeart/2005/8/layout/process4"/>
    <dgm:cxn modelId="{681E7AF6-BC7E-4F05-B831-C6F1241F2DF9}" type="presParOf" srcId="{675F0CB3-AD6E-4565-B719-861C6AF832E7}" destId="{1FEA1395-82B1-42B1-BBA0-EC4300E95844}" srcOrd="0" destOrd="0" presId="urn:microsoft.com/office/officeart/2005/8/layout/process4"/>
    <dgm:cxn modelId="{142D78A3-EBB5-4DFF-B21F-984DB2041DD9}" type="presParOf" srcId="{1FEA1395-82B1-42B1-BBA0-EC4300E95844}" destId="{1ACD91C9-C398-4D53-8232-FE86E9F519DB}" srcOrd="0" destOrd="0" presId="urn:microsoft.com/office/officeart/2005/8/layout/process4"/>
  </dgm:cxnLst>
  <dgm:bg>
    <a:noFill/>
  </dgm:bg>
  <dgm:whole>
    <a:ln>
      <a:solidFill>
        <a:schemeClr val="tx2">
          <a:lumMod val="95000"/>
        </a:scheme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3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3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04831" cy="485451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6388" y="2"/>
            <a:ext cx="3104831" cy="485451"/>
          </a:xfrm>
          <a:prstGeom prst="rect">
            <a:avLst/>
          </a:prstGeom>
        </p:spPr>
        <p:txBody>
          <a:bodyPr vert="horz" lIns="91561" tIns="45781" rIns="91561" bIns="45781" rtlCol="0"/>
          <a:lstStyle>
            <a:lvl1pPr algn="r">
              <a:defRPr sz="1200"/>
            </a:lvl1pPr>
          </a:lstStyle>
          <a:p>
            <a:pPr>
              <a:defRPr/>
            </a:pPr>
            <a:fld id="{7A77A86D-E4D8-475D-830D-81AAE489BF56}" type="datetimeFigureOut">
              <a:rPr lang="en-US"/>
              <a:pPr>
                <a:defRPr/>
              </a:pPr>
              <a:t>3/18/2011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15799"/>
            <a:ext cx="3104831" cy="485451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6388" y="9215799"/>
            <a:ext cx="3104831" cy="485451"/>
          </a:xfrm>
          <a:prstGeom prst="rect">
            <a:avLst/>
          </a:prstGeom>
        </p:spPr>
        <p:txBody>
          <a:bodyPr vert="horz" lIns="91561" tIns="45781" rIns="91561" bIns="45781" rtlCol="0" anchor="b"/>
          <a:lstStyle>
            <a:lvl1pPr algn="r">
              <a:defRPr sz="1200"/>
            </a:lvl1pPr>
          </a:lstStyle>
          <a:p>
            <a:pPr>
              <a:defRPr/>
            </a:pPr>
            <a:fld id="{2D29DB99-9EEE-46E0-A1AA-49A347765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104831" cy="48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81" rIns="91561" bIns="4578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6388" y="2"/>
            <a:ext cx="3104831" cy="48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81" rIns="91561" bIns="4578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30250"/>
            <a:ext cx="4851400" cy="363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6439" y="4609451"/>
            <a:ext cx="5729924" cy="43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81" rIns="91561" bIns="45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15799"/>
            <a:ext cx="3104831" cy="48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81" rIns="91561" bIns="4578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95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6388" y="9215799"/>
            <a:ext cx="3104831" cy="48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81" rIns="91561" bIns="4578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73C3F2-86D6-46C0-A9F7-67D095FFB4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4FBBD-5CA1-4D77-80E1-53F6E46279FC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>
              <a:latin typeface="+mj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Strategic upgrading process at the micro-economic or enterprise level comprises the four phases at which we will have a closer look in the following few slides.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01856-A61E-4030-B58D-E470158BD8EC}" type="slidenum">
              <a:rPr lang="en-GB" smtClean="0"/>
              <a:pPr/>
              <a:t>18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Hence the Phase One of the Strategic upgrading process, in turn, is composed of 5 consequent steps: ….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65D98-FCB7-4F1F-AEC4-12044CD93F38}" type="slidenum">
              <a:rPr lang="en-GB" smtClean="0"/>
              <a:pPr/>
              <a:t>19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CED79-52E7-48BA-A952-C430B02F9C5C}" type="slidenum">
              <a:rPr lang="en-GB" smtClean="0"/>
              <a:pPr/>
              <a:t>20</a:t>
            </a:fld>
            <a:endParaRPr lang="en-GB" dirty="0" smtClean="0"/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4056063" y="9215438"/>
            <a:ext cx="3105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BDA4AA-3184-4996-8442-FFF163533344}" type="slidenum">
              <a:rPr lang="en-GB" sz="1200">
                <a:cs typeface="Arial" charset="0"/>
              </a:rPr>
              <a:pPr algn="r"/>
              <a:t>20</a:t>
            </a:fld>
            <a:endParaRPr lang="en-GB" sz="1200" dirty="0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27075"/>
            <a:ext cx="4851400" cy="36385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4056627" y="9215394"/>
            <a:ext cx="3105029" cy="48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024" tIns="31512" rIns="63024" bIns="31512" anchor="b"/>
          <a:lstStyle/>
          <a:p>
            <a:pPr algn="r"/>
            <a:fld id="{1E0BA3A9-24F0-42DE-BF24-0951A3257373}" type="slidenum">
              <a:rPr lang="en-GB" sz="800"/>
              <a:pPr algn="r"/>
              <a:t>4</a:t>
            </a:fld>
            <a:endParaRPr lang="en-GB" sz="800" dirty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36B5C-0A4F-4AFB-8B36-A869907193B1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2DE8A-29BF-4399-9852-990A4415FF1A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25488"/>
            <a:ext cx="4854575" cy="3640137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9" y="4611689"/>
            <a:ext cx="5254625" cy="4365625"/>
          </a:xfrm>
          <a:noFill/>
          <a:ln/>
        </p:spPr>
        <p:txBody>
          <a:bodyPr lIns="92449" tIns="46224" rIns="92449" bIns="46224"/>
          <a:lstStyle/>
          <a:p>
            <a:pPr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2DE8A-29BF-4399-9852-990A4415FF1A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BAAAE-73A3-4F65-AA2E-268E3BD2DD99}" type="slidenum">
              <a:rPr lang="en-GB" smtClean="0"/>
              <a:pPr/>
              <a:t>15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F5E6B-72B7-40BD-A21F-1764A1D100AA}" type="slidenum">
              <a:rPr lang="en-GB" smtClean="0"/>
              <a:pPr/>
              <a:t>16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de-DE" dirty="0" smtClean="0">
              <a:latin typeface="+mj-lt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B23D40-EC49-4296-88A7-5E4E608B7EF5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53100" y="930275"/>
            <a:ext cx="1712913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930275"/>
            <a:ext cx="4989512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553200"/>
            <a:ext cx="22780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C526-04F7-46C1-B9CC-782CD82FCA9E}" type="datetime1">
              <a:rPr lang="en-US"/>
              <a:pPr>
                <a:defRPr/>
              </a:pPr>
              <a:t>3/18/2011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16688" y="6553200"/>
            <a:ext cx="22320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281B-4D8F-4EA1-AC80-60D77BE3C1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989138"/>
            <a:ext cx="33512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9138"/>
            <a:ext cx="33512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2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7429520" y="0"/>
            <a:ext cx="1714512" cy="928670"/>
          </a:xfrm>
          <a:prstGeom prst="rect">
            <a:avLst/>
          </a:prstGeom>
          <a:solidFill>
            <a:schemeClr val="tx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30275"/>
            <a:ext cx="67675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89138"/>
            <a:ext cx="6854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		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5250" y="6429375"/>
            <a:ext cx="11430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B16A2A4E-EAF3-4C4A-BDB9-FA08FFACFD1F}" type="slidenum">
              <a:rPr lang="en-US" sz="1200">
                <a:latin typeface="+mn-lt"/>
              </a:rPr>
              <a:pPr algn="r">
                <a:defRPr/>
              </a:pPr>
              <a:t>‹#›</a:t>
            </a:fld>
            <a:endParaRPr lang="en-US" sz="12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-40084" r="-6237" b="-18280"/>
          <a:stretch>
            <a:fillRect/>
          </a:stretch>
        </p:blipFill>
        <p:spPr bwMode="auto">
          <a:xfrm>
            <a:off x="7286644" y="0"/>
            <a:ext cx="185738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  <p:sldLayoutId id="2147484635" r:id="rId12"/>
    <p:sldLayoutId id="2147484626" r:id="rId13"/>
    <p:sldLayoutId id="2147484627" r:id="rId14"/>
    <p:sldLayoutId id="2147484628" r:id="rId15"/>
    <p:sldLayoutId id="2147484629" r:id="rId16"/>
    <p:sldLayoutId id="2147484631" r:id="rId17"/>
    <p:sldLayoutId id="2147484636" r:id="rId18"/>
    <p:sldLayoutId id="2147484637" r:id="rId19"/>
    <p:sldLayoutId id="2147484638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669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6699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6699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6699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6699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6699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6699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6699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6699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75000"/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75000"/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75000"/>
        <a:buFont typeface="Wingdings" pitchFamily="2" charset="2"/>
        <a:buChar char="§"/>
        <a:defRPr kumimoji="1"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75000"/>
        <a:buFont typeface="Wingdings" pitchFamily="2" charset="2"/>
        <a:buChar char="§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75000"/>
        <a:buFont typeface="Wingdings" pitchFamily="2" charset="2"/>
        <a:buChar char="§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75000"/>
        <a:buFont typeface="Wingdings" pitchFamily="2" charset="2"/>
        <a:buChar char="§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75000"/>
        <a:buFont typeface="Wingdings" pitchFamily="2" charset="2"/>
        <a:buChar char="§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QuickStyle" Target="../diagrams/quickStyle5.xml"/><Relationship Id="rId18" Type="http://schemas.openxmlformats.org/officeDocument/2006/relationships/diagramColors" Target="../diagrams/colors6.xml"/><Relationship Id="rId26" Type="http://schemas.openxmlformats.org/officeDocument/2006/relationships/diagramColors" Target="../diagrams/colors8.xml"/><Relationship Id="rId39" Type="http://schemas.openxmlformats.org/officeDocument/2006/relationships/diagramData" Target="../diagrams/data12.xml"/><Relationship Id="rId3" Type="http://schemas.openxmlformats.org/officeDocument/2006/relationships/diagramData" Target="../diagrams/data3.xml"/><Relationship Id="rId21" Type="http://schemas.openxmlformats.org/officeDocument/2006/relationships/diagramQuickStyle" Target="../diagrams/quickStyle7.xml"/><Relationship Id="rId34" Type="http://schemas.openxmlformats.org/officeDocument/2006/relationships/diagramColors" Target="../diagrams/colors10.xml"/><Relationship Id="rId42" Type="http://schemas.openxmlformats.org/officeDocument/2006/relationships/diagramColors" Target="../diagrams/colors12.xml"/><Relationship Id="rId7" Type="http://schemas.openxmlformats.org/officeDocument/2006/relationships/diagramData" Target="../diagrams/data4.xml"/><Relationship Id="rId12" Type="http://schemas.openxmlformats.org/officeDocument/2006/relationships/diagramLayout" Target="../diagrams/layout5.xml"/><Relationship Id="rId17" Type="http://schemas.openxmlformats.org/officeDocument/2006/relationships/diagramQuickStyle" Target="../diagrams/quickStyle6.xml"/><Relationship Id="rId25" Type="http://schemas.openxmlformats.org/officeDocument/2006/relationships/diagramQuickStyle" Target="../diagrams/quickStyle8.xml"/><Relationship Id="rId33" Type="http://schemas.openxmlformats.org/officeDocument/2006/relationships/diagramQuickStyle" Target="../diagrams/quickStyle10.xml"/><Relationship Id="rId38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6" Type="http://schemas.openxmlformats.org/officeDocument/2006/relationships/diagramLayout" Target="../diagrams/layout6.xml"/><Relationship Id="rId20" Type="http://schemas.openxmlformats.org/officeDocument/2006/relationships/diagramLayout" Target="../diagrams/layout7.xml"/><Relationship Id="rId29" Type="http://schemas.openxmlformats.org/officeDocument/2006/relationships/diagramQuickStyle" Target="../diagrams/quickStyle9.xml"/><Relationship Id="rId41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5.xml"/><Relationship Id="rId24" Type="http://schemas.openxmlformats.org/officeDocument/2006/relationships/diagramLayout" Target="../diagrams/layout8.xml"/><Relationship Id="rId32" Type="http://schemas.openxmlformats.org/officeDocument/2006/relationships/diagramLayout" Target="../diagrams/layout10.xml"/><Relationship Id="rId37" Type="http://schemas.openxmlformats.org/officeDocument/2006/relationships/diagramQuickStyle" Target="../diagrams/quickStyle11.xml"/><Relationship Id="rId40" Type="http://schemas.openxmlformats.org/officeDocument/2006/relationships/diagramLayout" Target="../diagrams/layout12.xml"/><Relationship Id="rId5" Type="http://schemas.openxmlformats.org/officeDocument/2006/relationships/diagramQuickStyle" Target="../diagrams/quickStyle3.xml"/><Relationship Id="rId15" Type="http://schemas.openxmlformats.org/officeDocument/2006/relationships/diagramData" Target="../diagrams/data6.xml"/><Relationship Id="rId23" Type="http://schemas.openxmlformats.org/officeDocument/2006/relationships/diagramData" Target="../diagrams/data8.xml"/><Relationship Id="rId28" Type="http://schemas.openxmlformats.org/officeDocument/2006/relationships/diagramLayout" Target="../diagrams/layout9.xml"/><Relationship Id="rId36" Type="http://schemas.openxmlformats.org/officeDocument/2006/relationships/diagramLayout" Target="../diagrams/layout11.xml"/><Relationship Id="rId10" Type="http://schemas.openxmlformats.org/officeDocument/2006/relationships/diagramColors" Target="../diagrams/colors4.xml"/><Relationship Id="rId19" Type="http://schemas.openxmlformats.org/officeDocument/2006/relationships/diagramData" Target="../diagrams/data7.xml"/><Relationship Id="rId31" Type="http://schemas.openxmlformats.org/officeDocument/2006/relationships/diagramData" Target="../diagrams/data10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Relationship Id="rId14" Type="http://schemas.openxmlformats.org/officeDocument/2006/relationships/diagramColors" Target="../diagrams/colors5.xml"/><Relationship Id="rId22" Type="http://schemas.openxmlformats.org/officeDocument/2006/relationships/diagramColors" Target="../diagrams/colors7.xml"/><Relationship Id="rId27" Type="http://schemas.openxmlformats.org/officeDocument/2006/relationships/diagramData" Target="../diagrams/data9.xml"/><Relationship Id="rId30" Type="http://schemas.openxmlformats.org/officeDocument/2006/relationships/diagramColors" Target="../diagrams/colors9.xml"/><Relationship Id="rId35" Type="http://schemas.openxmlformats.org/officeDocument/2006/relationships/diagramData" Target="../diagrams/data11.xml"/><Relationship Id="rId4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71525" y="1773238"/>
            <a:ext cx="7586663" cy="3084512"/>
          </a:xfrm>
          <a:prstGeom prst="rect">
            <a:avLst/>
          </a:prstGeom>
        </p:spPr>
        <p:txBody>
          <a:bodyPr lIns="87417" tIns="43709" rIns="87417" bIns="43709"/>
          <a:lstStyle/>
          <a:p>
            <a:pPr eaLnBrk="0" hangingPunct="0">
              <a:lnSpc>
                <a:spcPct val="110000"/>
              </a:lnSpc>
              <a:defRPr/>
            </a:pPr>
            <a:r>
              <a:rPr kumimoji="1" lang="en-GB" sz="3200" b="1" kern="0" dirty="0">
                <a:solidFill>
                  <a:schemeClr val="accent1">
                    <a:lumMod val="75000"/>
                  </a:schemeClr>
                </a:solidFill>
                <a:latin typeface="MetaBoldLF-Caps" pitchFamily="50" charset="0"/>
                <a:ea typeface="+mj-ea"/>
                <a:cs typeface="+mj-cs"/>
              </a:rPr>
              <a:t/>
            </a:r>
            <a:br>
              <a:rPr kumimoji="1" lang="en-GB" sz="3200" b="1" kern="0" dirty="0">
                <a:solidFill>
                  <a:schemeClr val="accent1">
                    <a:lumMod val="75000"/>
                  </a:schemeClr>
                </a:solidFill>
                <a:latin typeface="MetaBoldLF-Caps" pitchFamily="50" charset="0"/>
                <a:ea typeface="+mj-ea"/>
                <a:cs typeface="+mj-cs"/>
              </a:rPr>
            </a:br>
            <a:r>
              <a:rPr kumimoji="1" lang="en-GB" sz="3200" b="1" kern="0" dirty="0">
                <a:solidFill>
                  <a:schemeClr val="accent1">
                    <a:lumMod val="75000"/>
                  </a:schemeClr>
                </a:solidFill>
                <a:latin typeface="MetaBoldLF-Caps" pitchFamily="50" charset="0"/>
                <a:ea typeface="+mj-ea"/>
                <a:cs typeface="+mj-cs"/>
              </a:rPr>
              <a:t/>
            </a:r>
            <a:br>
              <a:rPr kumimoji="1" lang="en-GB" sz="3200" b="1" kern="0" dirty="0">
                <a:solidFill>
                  <a:schemeClr val="accent1">
                    <a:lumMod val="75000"/>
                  </a:schemeClr>
                </a:solidFill>
                <a:latin typeface="MetaBoldLF-Caps" pitchFamily="50" charset="0"/>
                <a:ea typeface="+mj-ea"/>
                <a:cs typeface="+mj-cs"/>
              </a:rPr>
            </a:br>
            <a:r>
              <a:rPr kumimoji="1" lang="en-US" sz="4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US" sz="4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kumimoji="1" lang="en-GB" sz="4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GB" sz="4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kumimoji="1" lang="en-GB" sz="2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kumimoji="1" lang="en-GB" sz="2000" b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kumimoji="1" lang="fr-FR" sz="4000" b="1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29313" y="5053013"/>
            <a:ext cx="28209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tx2"/>
              </a:buClr>
              <a:buSzPct val="90000"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MetaBookLF-Roman" pitchFamily="50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500" y="5053013"/>
            <a:ext cx="3929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0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9288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87417" tIns="43709" rIns="87417" bIns="43709" anchor="ctr"/>
          <a:lstStyle/>
          <a:p>
            <a:pPr lv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MetaBookLF-Roman" pitchFamily="50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00562" y="4572018"/>
            <a:ext cx="450850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17" tIns="43709" rIns="87417" bIns="43709" anchor="ctr"/>
          <a:lstStyle/>
          <a:p>
            <a:pPr lv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Фаррух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 </a:t>
            </a:r>
            <a:r>
              <a:rPr lang="ru-RU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Алимджанов</a:t>
            </a:r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PTC/BIT, 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ЮНИДО</a:t>
            </a:r>
            <a:endParaRPr 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 March 2011</a:t>
            </a:r>
            <a:endParaRPr lang="fr-FR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28660" y="2857496"/>
            <a:ext cx="7572430" cy="936625"/>
          </a:xfrm>
          <a:prstGeom prst="rect">
            <a:avLst/>
          </a:prstGeom>
        </p:spPr>
        <p:txBody>
          <a:bodyPr anchor="ctr"/>
          <a:lstStyle/>
          <a:p>
            <a:pPr marL="0" lvl="1" algn="ctr" eaLnBrk="0" hangingPunct="0">
              <a:defRPr/>
            </a:pPr>
            <a:r>
              <a:rPr kumimoji="1" lang="ru-RU" sz="3000" b="1" kern="0" spc="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 ПРОГРАММЫ ПО </a:t>
            </a:r>
            <a:r>
              <a:rPr kumimoji="1" lang="ru-RU" altLang="zh-CN" sz="3000" b="1" kern="0" spc="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СОВЕРШЕНСТВОВАНИЮ ПОТЕНЦИАЛА ЦЕНТРА ДАМУ ПО РАЗВИТИЮ ПРОМЫШЛЕННЫХ ПРЕДПРИЯТИЙ</a:t>
            </a:r>
            <a:r>
              <a:rPr kumimoji="1" lang="en-US" altLang="zh-CN" sz="3000" b="1" kern="0" spc="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71472" y="500042"/>
            <a:ext cx="8143932" cy="9366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1" lang="ru-RU" sz="3000" kern="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 Экономический рост и диверсификация через поддержку частного сектора МСП</a:t>
            </a:r>
            <a:endParaRPr kumimoji="1" lang="en-US" sz="3000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871526"/>
            <a:ext cx="7429552" cy="914400"/>
          </a:xfrm>
          <a:ln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ru-RU" sz="3600" b="0" kern="1200" dirty="0" smtClean="0">
                <a:solidFill>
                  <a:srgbClr val="0070C0"/>
                </a:solidFill>
              </a:rPr>
              <a:t>Ожидаемые результаты программы</a:t>
            </a:r>
            <a:endParaRPr lang="en-US" sz="3600" b="0" kern="12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63548" y="1937931"/>
          <a:ext cx="7858179" cy="4248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056FD7-1767-4C92-B13A-9E9F7163A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7A056FD7-1767-4C92-B13A-9E9F7163A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7A056FD7-1767-4C92-B13A-9E9F7163A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7A056FD7-1767-4C92-B13A-9E9F7163A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D0722A-5C26-4F38-9FC5-498C3B2A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8AD0722A-5C26-4F38-9FC5-498C3B2A5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AD0722A-5C26-4F38-9FC5-498C3B2A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AD0722A-5C26-4F38-9FC5-498C3B2A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DBB6EB-9F0E-4B12-B7BB-D26E9445E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E6DBB6EB-9F0E-4B12-B7BB-D26E9445E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E6DBB6EB-9F0E-4B12-B7BB-D26E9445E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E6DBB6EB-9F0E-4B12-B7BB-D26E9445E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466AAD-F0A0-4AFC-A61D-4B020F114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EA466AAD-F0A0-4AFC-A61D-4B020F114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EA466AAD-F0A0-4AFC-A61D-4B020F114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EA466AAD-F0A0-4AFC-A61D-4B020F114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3A9331-8051-4A1E-B8F8-A8974A80D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53A9331-8051-4A1E-B8F8-A8974A80D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53A9331-8051-4A1E-B8F8-A8974A80D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953A9331-8051-4A1E-B8F8-A8974A80D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C05E7B-A301-4750-BC8C-08E86B8A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FCC05E7B-A301-4750-BC8C-08E86B8A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CC05E7B-A301-4750-BC8C-08E86B8A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FCC05E7B-A301-4750-BC8C-08E86B8A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likecool.com/Gear/Pic/Lorraine%20Mondial%20Air%20Ballons/Lorraine-Mondial-Air-Ball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841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714356"/>
            <a:ext cx="8143900" cy="186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0" lvl="1" indent="-571500">
              <a:spcBef>
                <a:spcPts val="1200"/>
              </a:spcBef>
              <a:spcAft>
                <a:spcPts val="0"/>
              </a:spcAft>
              <a:buClr>
                <a:srgbClr val="0076A3"/>
              </a:buClr>
              <a:buSzPct val="100000"/>
              <a:tabLst>
                <a:tab pos="571500" algn="l"/>
              </a:tabLst>
              <a:defRPr/>
            </a:pPr>
            <a:r>
              <a:rPr lang="en-US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II. </a:t>
            </a: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Локальное Экономическое Развитие (ЛЭР) </a:t>
            </a:r>
            <a:endParaRPr lang="en-US" sz="3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 indent="-227013" eaLnBrk="1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6A3"/>
              </a:buClr>
              <a:buSzPct val="80000"/>
              <a:tabLst>
                <a:tab pos="571500" algn="l"/>
              </a:tabLst>
              <a:defRPr/>
            </a:pPr>
            <a:r>
              <a:rPr lang="ru-RU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Философия и подход</a:t>
            </a:r>
          </a:p>
          <a:p>
            <a:pPr marL="615950" lvl="1" indent="-514350">
              <a:spcBef>
                <a:spcPts val="400"/>
              </a:spcBef>
              <a:buClr>
                <a:srgbClr val="0076A3"/>
              </a:buClr>
              <a:buSzPct val="80000"/>
              <a:tabLst>
                <a:tab pos="571500" algn="l"/>
              </a:tabLst>
            </a:pPr>
            <a:endParaRPr lang="en-GB" sz="26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 indent="-227013" defTabSz="1489075" eaLnBrk="1" hangingPunct="1">
              <a:spcBef>
                <a:spcPts val="400"/>
              </a:spcBef>
              <a:spcAft>
                <a:spcPts val="0"/>
              </a:spcAft>
              <a:buClr>
                <a:srgbClr val="0076A3"/>
              </a:buClr>
              <a:buSzPct val="80000"/>
              <a:tabLst>
                <a:tab pos="571500" algn="l"/>
              </a:tabLst>
              <a:defRPr/>
            </a:pPr>
            <a:endParaRPr lang="en-GB" sz="26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71472" y="2214554"/>
            <a:ext cx="8143932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kumimoji="1" lang="ru-RU" sz="2000" dirty="0" smtClean="0">
                <a:latin typeface="+mj-lt"/>
              </a:rPr>
              <a:t>Ограниченное развитие МСП в </a:t>
            </a:r>
            <a:r>
              <a:rPr kumimoji="1" lang="ru-RU" sz="2000" b="1" dirty="0" smtClean="0">
                <a:solidFill>
                  <a:srgbClr val="00B0F0"/>
                </a:solidFill>
                <a:latin typeface="+mj-lt"/>
              </a:rPr>
              <a:t>изоляции</a:t>
            </a:r>
          </a:p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kumimoji="1" lang="ru-RU" sz="2000" dirty="0" smtClean="0">
                <a:latin typeface="+mj-lt"/>
              </a:rPr>
              <a:t>Н</a:t>
            </a:r>
            <a:r>
              <a:rPr kumimoji="1" lang="ru-RU" sz="2000" dirty="0" smtClean="0">
                <a:latin typeface="+mn-lt"/>
              </a:rPr>
              <a:t>еобходимость </a:t>
            </a:r>
            <a:r>
              <a:rPr kumimoji="1" lang="ru-RU" sz="2000" b="1" dirty="0" smtClean="0">
                <a:solidFill>
                  <a:srgbClr val="00B0F0"/>
                </a:solidFill>
                <a:latin typeface="+mn-lt"/>
              </a:rPr>
              <a:t>создания устойчивых связей</a:t>
            </a:r>
          </a:p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kumimoji="1" lang="ru-RU" altLang="zh-CN" sz="2000" b="1" dirty="0" smtClean="0">
                <a:solidFill>
                  <a:srgbClr val="00B0F0"/>
                </a:solidFill>
                <a:latin typeface="+mn-lt"/>
              </a:rPr>
              <a:t>ЛЭР и </a:t>
            </a:r>
            <a:r>
              <a:rPr kumimoji="1" lang="ru-RU" sz="2000" b="1" dirty="0" smtClean="0">
                <a:solidFill>
                  <a:srgbClr val="00B0F0"/>
                </a:solidFill>
                <a:latin typeface="+mn-lt"/>
              </a:rPr>
              <a:t>Сети</a:t>
            </a:r>
            <a:r>
              <a:rPr kumimoji="1" lang="ru-RU" sz="2000" dirty="0" smtClean="0">
                <a:latin typeface="+mn-lt"/>
              </a:rPr>
              <a:t> </a:t>
            </a:r>
            <a:r>
              <a:rPr kumimoji="1" lang="ru-RU" sz="2000" b="1" dirty="0" smtClean="0">
                <a:solidFill>
                  <a:srgbClr val="00B0F0"/>
                </a:solidFill>
                <a:latin typeface="+mn-lt"/>
              </a:rPr>
              <a:t>МСП</a:t>
            </a:r>
            <a:r>
              <a:rPr kumimoji="1" lang="ru-RU" sz="2000" dirty="0" smtClean="0">
                <a:latin typeface="+mn-lt"/>
              </a:rPr>
              <a:t> предлагают потенциал для развития таких связей</a:t>
            </a:r>
          </a:p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kumimoji="1" lang="ru-RU" sz="2000" b="1" dirty="0" smtClean="0">
                <a:solidFill>
                  <a:srgbClr val="00B0F0"/>
                </a:solidFill>
                <a:latin typeface="+mn-lt"/>
              </a:rPr>
              <a:t>Сети МСП: </a:t>
            </a:r>
            <a:r>
              <a:rPr kumimoji="1" lang="ru-RU" sz="2000" dirty="0" smtClean="0">
                <a:latin typeface="+mn-lt"/>
              </a:rPr>
              <a:t>альянсы фирм, работающих вместе для достижения общих экономических целей </a:t>
            </a:r>
            <a:r>
              <a:rPr kumimoji="1" lang="ru-RU" sz="2000" i="1" dirty="0" smtClean="0">
                <a:latin typeface="+mn-lt"/>
              </a:rPr>
              <a:t>(горизонтальная связь)</a:t>
            </a:r>
          </a:p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kumimoji="1" lang="ru-RU" altLang="zh-CN" sz="2000" b="1" dirty="0" smtClean="0">
                <a:solidFill>
                  <a:srgbClr val="00B0F0"/>
                </a:solidFill>
                <a:latin typeface="+mj-lt"/>
              </a:rPr>
              <a:t>Локальное Экономическое Развитие (ЛЭД)</a:t>
            </a:r>
            <a:r>
              <a:rPr kumimoji="1" lang="ru-RU" sz="2000" dirty="0" smtClean="0">
                <a:latin typeface="+mj-lt"/>
              </a:rPr>
              <a:t>: географическая агломерация взаимосвязанных компаний и связанных с ними учреждений </a:t>
            </a:r>
            <a:r>
              <a:rPr kumimoji="1" lang="ru-RU" sz="2000" i="1" dirty="0" smtClean="0">
                <a:latin typeface="+mj-lt"/>
              </a:rPr>
              <a:t>(горизонтальная и вертикальная связь)</a:t>
            </a:r>
          </a:p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kumimoji="1" lang="ru-RU" sz="2000" b="1" dirty="0" err="1" smtClean="0">
                <a:solidFill>
                  <a:srgbClr val="00B0F0"/>
                </a:solidFill>
                <a:latin typeface="+mn-lt"/>
              </a:rPr>
              <a:t>Экспорт-консорциумы</a:t>
            </a:r>
            <a:r>
              <a:rPr kumimoji="1" lang="ru-RU" sz="2000" b="1" dirty="0" smtClean="0">
                <a:solidFill>
                  <a:srgbClr val="00B0F0"/>
                </a:solidFill>
                <a:latin typeface="+mn-lt"/>
              </a:rPr>
              <a:t>: </a:t>
            </a:r>
            <a:r>
              <a:rPr kumimoji="1" lang="ru-RU" sz="2000" dirty="0" smtClean="0">
                <a:latin typeface="+mn-lt"/>
              </a:rPr>
              <a:t>объединения с целью содействия экспорту товаров и услуг его членов посредством совместных действий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38150" y="1085663"/>
            <a:ext cx="8134350" cy="120032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ЛЭД и развитие сетей МСП:</a:t>
            </a:r>
          </a:p>
          <a:p>
            <a:pPr algn="ctr">
              <a:spcBef>
                <a:spcPts val="3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altLang="ar-SA" sz="32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Контекст и определения</a:t>
            </a:r>
            <a:endParaRPr lang="en-US" altLang="ar-SA" sz="3200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4" name="Line 56"/>
          <p:cNvSpPr>
            <a:spLocks noChangeShapeType="1"/>
          </p:cNvSpPr>
          <p:nvPr/>
        </p:nvSpPr>
        <p:spPr bwMode="auto">
          <a:xfrm flipV="1">
            <a:off x="4857752" y="3595690"/>
            <a:ext cx="508000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72" name="Line 54"/>
          <p:cNvSpPr>
            <a:spLocks noChangeShapeType="1"/>
          </p:cNvSpPr>
          <p:nvPr/>
        </p:nvSpPr>
        <p:spPr bwMode="auto">
          <a:xfrm>
            <a:off x="2571736" y="3105154"/>
            <a:ext cx="0" cy="966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66" name="Line 41"/>
          <p:cNvSpPr>
            <a:spLocks noChangeShapeType="1"/>
          </p:cNvSpPr>
          <p:nvPr/>
        </p:nvSpPr>
        <p:spPr bwMode="auto">
          <a:xfrm flipH="1" flipV="1">
            <a:off x="6745288" y="4630738"/>
            <a:ext cx="5635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46" name="Line 10"/>
          <p:cNvSpPr>
            <a:spLocks noChangeShapeType="1"/>
          </p:cNvSpPr>
          <p:nvPr/>
        </p:nvSpPr>
        <p:spPr bwMode="auto">
          <a:xfrm flipH="1">
            <a:off x="4087813" y="3500438"/>
            <a:ext cx="12398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41" name="Line 28"/>
          <p:cNvSpPr>
            <a:spLocks noChangeShapeType="1"/>
          </p:cNvSpPr>
          <p:nvPr/>
        </p:nvSpPr>
        <p:spPr bwMode="auto">
          <a:xfrm>
            <a:off x="4649788" y="5540375"/>
            <a:ext cx="0" cy="341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79450" y="2628900"/>
            <a:ext cx="1169988" cy="42862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lIns="84216" tIns="42108" rIns="84216" bIns="42108"/>
          <a:lstStyle/>
          <a:p>
            <a:pPr algn="ctr" defTabSz="841375" eaLnBrk="0" hangingPunct="0"/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Обратные связи</a:t>
            </a:r>
            <a:endParaRPr lang="en-US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214563" y="2786063"/>
            <a:ext cx="681037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121400" y="3346450"/>
            <a:ext cx="660400" cy="387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352800" y="3352800"/>
            <a:ext cx="1147763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Поставщик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1447" name="Line 11"/>
          <p:cNvSpPr>
            <a:spLocks noChangeShapeType="1"/>
          </p:cNvSpPr>
          <p:nvPr/>
        </p:nvSpPr>
        <p:spPr bwMode="auto">
          <a:xfrm>
            <a:off x="4500562" y="3143249"/>
            <a:ext cx="785818" cy="21431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48" name="Line 12"/>
          <p:cNvSpPr>
            <a:spLocks noChangeShapeType="1"/>
          </p:cNvSpPr>
          <p:nvPr/>
        </p:nvSpPr>
        <p:spPr bwMode="auto">
          <a:xfrm flipH="1" flipV="1">
            <a:off x="2714625" y="4232275"/>
            <a:ext cx="687388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49" name="Text Box 14"/>
          <p:cNvSpPr txBox="1">
            <a:spLocks noChangeArrowheads="1"/>
          </p:cNvSpPr>
          <p:nvPr/>
        </p:nvSpPr>
        <p:spPr bwMode="auto">
          <a:xfrm>
            <a:off x="7358063" y="2500313"/>
            <a:ext cx="1254125" cy="508000"/>
          </a:xfrm>
          <a:prstGeom prst="rect">
            <a:avLst/>
          </a:prstGeom>
        </p:spPr>
        <p:txBody>
          <a:bodyPr lIns="84216" tIns="42108" rIns="84216" bIns="42108"/>
          <a:lstStyle/>
          <a:p>
            <a:pPr algn="ctr" defTabSz="841375" eaLnBrk="0" hangingPunct="0"/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Прямые </a:t>
            </a:r>
          </a:p>
          <a:p>
            <a:pPr algn="ctr" defTabSz="841375" eaLnBrk="0" hangingPunct="0"/>
            <a:r>
              <a:rPr lang="ru-RU" sz="1200" b="1" dirty="0" smtClean="0">
                <a:solidFill>
                  <a:srgbClr val="000000"/>
                </a:solidFill>
                <a:latin typeface="+mn-lt"/>
              </a:rPr>
              <a:t>связи</a:t>
            </a:r>
            <a:endParaRPr lang="en-US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450" name="Line 17"/>
          <p:cNvSpPr>
            <a:spLocks noChangeShapeType="1"/>
          </p:cNvSpPr>
          <p:nvPr/>
        </p:nvSpPr>
        <p:spPr bwMode="auto">
          <a:xfrm flipH="1" flipV="1">
            <a:off x="6777038" y="3570289"/>
            <a:ext cx="574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86033" name="Text Box 18"/>
          <p:cNvSpPr txBox="1">
            <a:spLocks noChangeArrowheads="1"/>
          </p:cNvSpPr>
          <p:nvPr/>
        </p:nvSpPr>
        <p:spPr bwMode="auto">
          <a:xfrm>
            <a:off x="685800" y="3276600"/>
            <a:ext cx="998538" cy="652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/>
              </a:rPr>
              <a:t>Поставщики сырья</a:t>
            </a:r>
            <a:endParaRPr lang="en-US" sz="1200" b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61452" name="Line 22"/>
          <p:cNvSpPr>
            <a:spLocks noChangeShapeType="1"/>
          </p:cNvSpPr>
          <p:nvPr/>
        </p:nvSpPr>
        <p:spPr bwMode="auto">
          <a:xfrm>
            <a:off x="7331075" y="3643313"/>
            <a:ext cx="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53" name="Line 23"/>
          <p:cNvSpPr>
            <a:spLocks noChangeShapeType="1"/>
          </p:cNvSpPr>
          <p:nvPr/>
        </p:nvSpPr>
        <p:spPr bwMode="auto">
          <a:xfrm>
            <a:off x="7332663" y="4357688"/>
            <a:ext cx="0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54" name="Line 24"/>
          <p:cNvSpPr>
            <a:spLocks noChangeShapeType="1"/>
          </p:cNvSpPr>
          <p:nvPr/>
        </p:nvSpPr>
        <p:spPr bwMode="auto">
          <a:xfrm>
            <a:off x="7335838" y="4751388"/>
            <a:ext cx="368300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55" name="Line 25"/>
          <p:cNvSpPr>
            <a:spLocks noChangeShapeType="1"/>
          </p:cNvSpPr>
          <p:nvPr/>
        </p:nvSpPr>
        <p:spPr bwMode="auto">
          <a:xfrm>
            <a:off x="1685925" y="3594100"/>
            <a:ext cx="165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56" name="Line 26"/>
          <p:cNvSpPr>
            <a:spLocks noChangeShapeType="1"/>
          </p:cNvSpPr>
          <p:nvPr/>
        </p:nvSpPr>
        <p:spPr bwMode="auto">
          <a:xfrm>
            <a:off x="1851025" y="3594100"/>
            <a:ext cx="0" cy="255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57" name="Line 27"/>
          <p:cNvSpPr>
            <a:spLocks noChangeShapeType="1"/>
          </p:cNvSpPr>
          <p:nvPr/>
        </p:nvSpPr>
        <p:spPr bwMode="auto">
          <a:xfrm>
            <a:off x="1601788" y="4792663"/>
            <a:ext cx="2492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58" name="Line 28"/>
          <p:cNvSpPr>
            <a:spLocks noChangeShapeType="1"/>
          </p:cNvSpPr>
          <p:nvPr/>
        </p:nvSpPr>
        <p:spPr bwMode="auto">
          <a:xfrm>
            <a:off x="1851025" y="4451350"/>
            <a:ext cx="0" cy="341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59" name="Line 29"/>
          <p:cNvSpPr>
            <a:spLocks noChangeShapeType="1"/>
          </p:cNvSpPr>
          <p:nvPr/>
        </p:nvSpPr>
        <p:spPr bwMode="auto">
          <a:xfrm>
            <a:off x="1851025" y="3763963"/>
            <a:ext cx="0" cy="771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86045" name="Text Box 32"/>
          <p:cNvSpPr txBox="1">
            <a:spLocks noChangeArrowheads="1"/>
          </p:cNvSpPr>
          <p:nvPr/>
        </p:nvSpPr>
        <p:spPr bwMode="auto">
          <a:xfrm>
            <a:off x="6143625" y="4386263"/>
            <a:ext cx="866775" cy="490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Более крупная 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046" name="Text Box 33"/>
          <p:cNvSpPr txBox="1">
            <a:spLocks noChangeArrowheads="1"/>
          </p:cNvSpPr>
          <p:nvPr/>
        </p:nvSpPr>
        <p:spPr bwMode="auto">
          <a:xfrm>
            <a:off x="5292725" y="3352800"/>
            <a:ext cx="736600" cy="3635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047" name="Text Box 34"/>
          <p:cNvSpPr txBox="1">
            <a:spLocks noChangeArrowheads="1"/>
          </p:cNvSpPr>
          <p:nvPr/>
        </p:nvSpPr>
        <p:spPr bwMode="auto">
          <a:xfrm>
            <a:off x="5678488" y="3025775"/>
            <a:ext cx="646112" cy="327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1463" name="Oval 35"/>
          <p:cNvSpPr>
            <a:spLocks noChangeArrowheads="1"/>
          </p:cNvSpPr>
          <p:nvPr/>
        </p:nvSpPr>
        <p:spPr bwMode="auto">
          <a:xfrm>
            <a:off x="5329238" y="2884488"/>
            <a:ext cx="1411287" cy="1017587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 b="1">
              <a:latin typeface="+mn-lt"/>
            </a:endParaRPr>
          </a:p>
        </p:txBody>
      </p:sp>
      <p:sp>
        <p:nvSpPr>
          <p:cNvPr id="86050" name="Text Box 39"/>
          <p:cNvSpPr txBox="1">
            <a:spLocks noChangeArrowheads="1"/>
          </p:cNvSpPr>
          <p:nvPr/>
        </p:nvSpPr>
        <p:spPr bwMode="auto">
          <a:xfrm>
            <a:off x="2214563" y="4071938"/>
            <a:ext cx="681037" cy="347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051" name="Text Box 40"/>
          <p:cNvSpPr txBox="1">
            <a:spLocks noChangeArrowheads="1"/>
          </p:cNvSpPr>
          <p:nvPr/>
        </p:nvSpPr>
        <p:spPr bwMode="auto">
          <a:xfrm>
            <a:off x="3397250" y="4405313"/>
            <a:ext cx="641350" cy="319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1467" name="AutoShape 42"/>
          <p:cNvSpPr>
            <a:spLocks noChangeArrowheads="1"/>
          </p:cNvSpPr>
          <p:nvPr/>
        </p:nvSpPr>
        <p:spPr bwMode="auto">
          <a:xfrm>
            <a:off x="-142875" y="1571625"/>
            <a:ext cx="9461500" cy="36877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02 w 21600"/>
              <a:gd name="T13" fmla="*/ 0 h 21600"/>
              <a:gd name="T14" fmla="*/ 20598 w 21600"/>
              <a:gd name="T15" fmla="*/ 75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679" y="6021"/>
                </a:moveTo>
                <a:cubicBezTo>
                  <a:pt x="6151" y="4136"/>
                  <a:pt x="8408" y="3034"/>
                  <a:pt x="10800" y="3035"/>
                </a:cubicBezTo>
                <a:cubicBezTo>
                  <a:pt x="13191" y="3035"/>
                  <a:pt x="15448" y="4136"/>
                  <a:pt x="16920" y="6021"/>
                </a:cubicBezTo>
                <a:lnTo>
                  <a:pt x="19312" y="4153"/>
                </a:lnTo>
                <a:cubicBezTo>
                  <a:pt x="17266" y="1532"/>
                  <a:pt x="14125" y="-1"/>
                  <a:pt x="10799" y="0"/>
                </a:cubicBezTo>
                <a:cubicBezTo>
                  <a:pt x="7474" y="0"/>
                  <a:pt x="4333" y="1532"/>
                  <a:pt x="2287" y="4153"/>
                </a:cubicBezTo>
                <a:close/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+mn-lt"/>
            </a:endParaRPr>
          </a:p>
        </p:txBody>
      </p:sp>
      <p:sp>
        <p:nvSpPr>
          <p:cNvPr id="61468" name="AutoShape 45"/>
          <p:cNvSpPr>
            <a:spLocks noChangeArrowheads="1"/>
          </p:cNvSpPr>
          <p:nvPr/>
        </p:nvSpPr>
        <p:spPr bwMode="auto">
          <a:xfrm rot="10800000">
            <a:off x="-142875" y="2384425"/>
            <a:ext cx="9461500" cy="3954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002 w 21600"/>
              <a:gd name="T13" fmla="*/ 0 h 21600"/>
              <a:gd name="T14" fmla="*/ 20598 w 21600"/>
              <a:gd name="T15" fmla="*/ 753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679" y="6021"/>
                </a:moveTo>
                <a:cubicBezTo>
                  <a:pt x="6151" y="4136"/>
                  <a:pt x="8408" y="3034"/>
                  <a:pt x="10800" y="3035"/>
                </a:cubicBezTo>
                <a:cubicBezTo>
                  <a:pt x="13191" y="3035"/>
                  <a:pt x="15448" y="4136"/>
                  <a:pt x="16920" y="6021"/>
                </a:cubicBezTo>
                <a:lnTo>
                  <a:pt x="19312" y="4153"/>
                </a:lnTo>
                <a:cubicBezTo>
                  <a:pt x="17266" y="1532"/>
                  <a:pt x="14125" y="-1"/>
                  <a:pt x="10799" y="0"/>
                </a:cubicBezTo>
                <a:cubicBezTo>
                  <a:pt x="7474" y="0"/>
                  <a:pt x="4333" y="1532"/>
                  <a:pt x="2287" y="4153"/>
                </a:cubicBezTo>
                <a:close/>
              </a:path>
            </a:pathLst>
          </a:custGeom>
          <a:solidFill>
            <a:srgbClr val="99CCFF"/>
          </a:solidFill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b="1" dirty="0">
              <a:latin typeface="+mn-lt"/>
            </a:endParaRPr>
          </a:p>
        </p:txBody>
      </p:sp>
      <p:sp>
        <p:nvSpPr>
          <p:cNvPr id="61469" name="Line 47"/>
          <p:cNvSpPr>
            <a:spLocks noChangeShapeType="1"/>
          </p:cNvSpPr>
          <p:nvPr/>
        </p:nvSpPr>
        <p:spPr bwMode="auto">
          <a:xfrm flipV="1">
            <a:off x="7331075" y="3290888"/>
            <a:ext cx="3175" cy="466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70" name="Line 48"/>
          <p:cNvSpPr>
            <a:spLocks noChangeShapeType="1"/>
          </p:cNvSpPr>
          <p:nvPr/>
        </p:nvSpPr>
        <p:spPr bwMode="auto">
          <a:xfrm flipV="1">
            <a:off x="7342188" y="3286125"/>
            <a:ext cx="454025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71" name="Line 49"/>
          <p:cNvSpPr>
            <a:spLocks noChangeShapeType="1"/>
          </p:cNvSpPr>
          <p:nvPr/>
        </p:nvSpPr>
        <p:spPr bwMode="auto">
          <a:xfrm flipH="1">
            <a:off x="1847850" y="4162425"/>
            <a:ext cx="331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73" name="Line 55"/>
          <p:cNvSpPr>
            <a:spLocks noChangeShapeType="1"/>
          </p:cNvSpPr>
          <p:nvPr/>
        </p:nvSpPr>
        <p:spPr bwMode="auto">
          <a:xfrm flipH="1" flipV="1">
            <a:off x="2974975" y="3614738"/>
            <a:ext cx="652463" cy="795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75" name="Line 57"/>
          <p:cNvSpPr>
            <a:spLocks noChangeShapeType="1"/>
          </p:cNvSpPr>
          <p:nvPr/>
        </p:nvSpPr>
        <p:spPr bwMode="auto">
          <a:xfrm flipV="1">
            <a:off x="5214938" y="4714875"/>
            <a:ext cx="928687" cy="500063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76" name="Line 58"/>
          <p:cNvSpPr>
            <a:spLocks noChangeShapeType="1"/>
          </p:cNvSpPr>
          <p:nvPr/>
        </p:nvSpPr>
        <p:spPr bwMode="auto">
          <a:xfrm>
            <a:off x="5357813" y="4357688"/>
            <a:ext cx="785812" cy="214312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77" name="Line 59"/>
          <p:cNvSpPr>
            <a:spLocks noChangeShapeType="1"/>
          </p:cNvSpPr>
          <p:nvPr/>
        </p:nvSpPr>
        <p:spPr bwMode="auto">
          <a:xfrm flipV="1">
            <a:off x="4857750" y="4643438"/>
            <a:ext cx="1285875" cy="71437"/>
          </a:xfrm>
          <a:prstGeom prst="line">
            <a:avLst/>
          </a:prstGeom>
          <a:noFill/>
          <a:ln w="9525">
            <a:solidFill>
              <a:srgbClr val="00CC66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61478" name="Oval 60"/>
          <p:cNvSpPr>
            <a:spLocks noChangeArrowheads="1"/>
          </p:cNvSpPr>
          <p:nvPr/>
        </p:nvSpPr>
        <p:spPr bwMode="auto">
          <a:xfrm>
            <a:off x="4203700" y="4133850"/>
            <a:ext cx="1758950" cy="1341438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it-IT" b="1">
              <a:latin typeface="+mn-lt"/>
            </a:endParaRPr>
          </a:p>
        </p:txBody>
      </p:sp>
      <p:sp>
        <p:nvSpPr>
          <p:cNvPr id="61479" name="Rectangle 61"/>
          <p:cNvSpPr>
            <a:spLocks noChangeArrowheads="1"/>
          </p:cNvSpPr>
          <p:nvPr/>
        </p:nvSpPr>
        <p:spPr bwMode="auto">
          <a:xfrm>
            <a:off x="2214546" y="1763901"/>
            <a:ext cx="4798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zh-CN" sz="1400" b="1" dirty="0" smtClean="0">
                <a:solidFill>
                  <a:srgbClr val="000000"/>
                </a:solidFill>
                <a:latin typeface="+mn-lt"/>
              </a:rPr>
              <a:t>ПРОЕКТ ЛОКАЛЬНОГО ЭКОНОМИЧЕСКОГО РАЗВИТИЯ (ЛЭД)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480" name="Rectangle 62"/>
          <p:cNvSpPr>
            <a:spLocks noChangeArrowheads="1"/>
          </p:cNvSpPr>
          <p:nvPr/>
        </p:nvSpPr>
        <p:spPr bwMode="auto">
          <a:xfrm>
            <a:off x="2278090" y="5834063"/>
            <a:ext cx="629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(ЧАСТНЫЕ И ГОСУДАРСТВЕННЫЕ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 ИНСТИТУТЫ ПОДДЕРЖКИ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8421" name="Rectangle 63"/>
          <p:cNvSpPr>
            <a:spLocks noChangeArrowheads="1"/>
          </p:cNvSpPr>
          <p:nvPr/>
        </p:nvSpPr>
        <p:spPr bwMode="auto">
          <a:xfrm>
            <a:off x="1" y="0"/>
            <a:ext cx="9144000" cy="1563689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4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Коллективная эффективность </a:t>
            </a:r>
            <a:endParaRPr lang="ru-RU" sz="3400" dirty="0" smtClean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3400" dirty="0" smtClean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бизнес сообществ</a:t>
            </a:r>
            <a:endParaRPr lang="en-US" sz="3400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1482" name="Text Box 54"/>
          <p:cNvSpPr txBox="1">
            <a:spLocks noChangeArrowheads="1"/>
          </p:cNvSpPr>
          <p:nvPr/>
        </p:nvSpPr>
        <p:spPr bwMode="auto">
          <a:xfrm>
            <a:off x="5143500" y="4714875"/>
            <a:ext cx="527050" cy="319088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4216" tIns="42108" rIns="84216" bIns="42108"/>
          <a:lstStyle/>
          <a:p>
            <a:pPr algn="ctr" defTabSz="841375" eaLnBrk="0" hangingPunct="0"/>
            <a:r>
              <a:rPr lang="ru-RU" sz="1100" b="1" dirty="0" smtClean="0">
                <a:solidFill>
                  <a:srgbClr val="000000"/>
                </a:solidFill>
                <a:latin typeface="+mn-lt"/>
              </a:rPr>
              <a:t>КСО</a:t>
            </a:r>
            <a:endParaRPr lang="en-US" sz="11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483" name="Text Box 55"/>
          <p:cNvSpPr txBox="1">
            <a:spLocks noChangeArrowheads="1"/>
          </p:cNvSpPr>
          <p:nvPr/>
        </p:nvSpPr>
        <p:spPr bwMode="auto">
          <a:xfrm>
            <a:off x="5262579" y="2555871"/>
            <a:ext cx="1666875" cy="373063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4216" tIns="42108" rIns="84216" bIns="42108"/>
          <a:lstStyle/>
          <a:p>
            <a:pPr algn="ctr" defTabSz="841375" eaLnBrk="0" hangingPunct="0"/>
            <a:r>
              <a:rPr lang="ru-RU" sz="11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Экспорт-консорциум</a:t>
            </a:r>
            <a:endParaRPr lang="en-US" sz="11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1484" name="Text Box 55"/>
          <p:cNvSpPr txBox="1">
            <a:spLocks noChangeArrowheads="1"/>
          </p:cNvSpPr>
          <p:nvPr/>
        </p:nvSpPr>
        <p:spPr bwMode="auto">
          <a:xfrm>
            <a:off x="1142976" y="5429264"/>
            <a:ext cx="1457325" cy="6096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4216" tIns="42108" rIns="84216" bIns="42108"/>
          <a:lstStyle/>
          <a:p>
            <a:pPr algn="ctr" defTabSz="841375" eaLnBrk="0" hangingPunct="0"/>
            <a:r>
              <a:rPr lang="ru-RU" sz="11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Центры бизнес</a:t>
            </a:r>
            <a:endParaRPr lang="ru-RU" sz="11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defTabSz="841375" eaLnBrk="0" hangingPunct="0"/>
            <a:r>
              <a:rPr lang="ru-RU" sz="11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информации</a:t>
            </a:r>
            <a:endParaRPr lang="en-US" sz="11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6" name="Text Box 18"/>
          <p:cNvSpPr txBox="1">
            <a:spLocks noChangeArrowheads="1"/>
          </p:cNvSpPr>
          <p:nvPr/>
        </p:nvSpPr>
        <p:spPr bwMode="auto">
          <a:xfrm>
            <a:off x="681038" y="4448175"/>
            <a:ext cx="998537" cy="652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/>
              </a:rPr>
              <a:t>Поставщики оборудо-вания</a:t>
            </a:r>
            <a:endParaRPr lang="en-US" sz="1200" b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7572375" y="4429125"/>
            <a:ext cx="998538" cy="652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200" b="1" dirty="0" smtClean="0">
                <a:solidFill>
                  <a:srgbClr val="000000"/>
                </a:solidFill>
                <a:cs typeface="Times New Roman"/>
              </a:rPr>
              <a:t>Конечные рынки</a:t>
            </a:r>
            <a:endParaRPr lang="en-US" sz="1200" b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7572375" y="2990850"/>
            <a:ext cx="998538" cy="652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200" b="1" dirty="0">
                <a:solidFill>
                  <a:srgbClr val="000000"/>
                </a:solidFill>
                <a:cs typeface="Times New Roman"/>
              </a:rPr>
              <a:t>Глобальные покупатели</a:t>
            </a:r>
            <a:endParaRPr lang="en-US" sz="1200" b="1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61488" name="Line 26"/>
          <p:cNvSpPr>
            <a:spLocks noChangeShapeType="1"/>
          </p:cNvSpPr>
          <p:nvPr/>
        </p:nvSpPr>
        <p:spPr bwMode="auto">
          <a:xfrm>
            <a:off x="4637088" y="2076450"/>
            <a:ext cx="6350" cy="4952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86049" name="Text Box 38"/>
          <p:cNvSpPr txBox="1">
            <a:spLocks noChangeArrowheads="1"/>
          </p:cNvSpPr>
          <p:nvPr/>
        </p:nvSpPr>
        <p:spPr bwMode="auto">
          <a:xfrm>
            <a:off x="2643188" y="3446463"/>
            <a:ext cx="633412" cy="287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429125" y="4643438"/>
            <a:ext cx="676275" cy="385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857750" y="4214813"/>
            <a:ext cx="628650" cy="357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6044" name="Text Box 31"/>
          <p:cNvSpPr txBox="1">
            <a:spLocks noChangeArrowheads="1"/>
          </p:cNvSpPr>
          <p:nvPr/>
        </p:nvSpPr>
        <p:spPr bwMode="auto">
          <a:xfrm>
            <a:off x="4786313" y="5072063"/>
            <a:ext cx="700087" cy="338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Фирма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3962400" y="3733800"/>
            <a:ext cx="960438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Поставщик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581400" y="2971800"/>
            <a:ext cx="919163" cy="2174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4216" tIns="42108" rIns="84216" bIns="42108" anchor="ctr"/>
          <a:lstStyle/>
          <a:p>
            <a:pPr algn="ctr" defTabSz="841375" eaLnBrk="0" hangingPunct="0">
              <a:defRPr/>
            </a:pPr>
            <a:r>
              <a:rPr lang="ru-RU" sz="1000" b="1" dirty="0">
                <a:solidFill>
                  <a:schemeClr val="tx1"/>
                </a:solidFill>
              </a:rPr>
              <a:t>Поставщик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6572264" y="5429264"/>
            <a:ext cx="1457325" cy="609600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lIns="84216" tIns="42108" rIns="84216" bIns="42108"/>
          <a:lstStyle/>
          <a:p>
            <a:pPr algn="ctr" defTabSz="841375" eaLnBrk="0" hangingPunct="0"/>
            <a:r>
              <a:rPr lang="ru-RU" sz="11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Органы местной администрации</a:t>
            </a:r>
            <a:endParaRPr lang="en-US" sz="11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348" y="2214554"/>
            <a:ext cx="771369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defRPr/>
            </a:pPr>
            <a:r>
              <a:rPr kumimoji="1" lang="ru-RU" sz="2000" b="1" dirty="0" smtClean="0">
                <a:solidFill>
                  <a:srgbClr val="00B0F0"/>
                </a:solidFill>
                <a:latin typeface="+mn-lt"/>
              </a:rPr>
              <a:t>Основные элементы программы</a:t>
            </a:r>
            <a:r>
              <a:rPr kumimoji="1" lang="en-US" sz="2000" b="1" dirty="0" smtClean="0">
                <a:solidFill>
                  <a:srgbClr val="00B0F0"/>
                </a:solidFill>
                <a:latin typeface="+mn-lt"/>
              </a:rPr>
              <a:t>:</a:t>
            </a:r>
          </a:p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kumimoji="1" lang="ru-RU" sz="2000" dirty="0" smtClean="0">
                <a:latin typeface="+mn-lt"/>
              </a:rPr>
              <a:t>Прямая поддержка на уровне групп ЛЭД и сетей МСП</a:t>
            </a:r>
            <a:r>
              <a:rPr kumimoji="1" lang="en-US" sz="2000" dirty="0" smtClean="0">
                <a:latin typeface="+mn-lt"/>
              </a:rPr>
              <a:t> (</a:t>
            </a:r>
            <a:r>
              <a:rPr kumimoji="1" lang="ru-RU" sz="2000" dirty="0" smtClean="0">
                <a:latin typeface="+mn-lt"/>
              </a:rPr>
              <a:t>эксперты проекта,</a:t>
            </a:r>
            <a:r>
              <a:rPr kumimoji="1" lang="en-US" sz="2000" dirty="0" smtClean="0">
                <a:latin typeface="+mn-lt"/>
              </a:rPr>
              <a:t> </a:t>
            </a:r>
            <a:r>
              <a:rPr kumimoji="1" lang="ru-RU" sz="2000" dirty="0" smtClean="0">
                <a:latin typeface="+mn-lt"/>
              </a:rPr>
              <a:t>применение методологии ЮНИДО с использованием проектных фондов</a:t>
            </a:r>
            <a:r>
              <a:rPr kumimoji="1" lang="en-US" sz="2000" dirty="0" smtClean="0">
                <a:latin typeface="+mn-lt"/>
              </a:rPr>
              <a:t>)</a:t>
            </a:r>
          </a:p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kumimoji="1" lang="ru-RU" sz="2000" dirty="0" smtClean="0">
                <a:latin typeface="+mn-lt"/>
              </a:rPr>
              <a:t>Совершенствование потенциала местных институтов для </a:t>
            </a:r>
            <a:r>
              <a:rPr kumimoji="1" lang="en-US" sz="2000" dirty="0" smtClean="0">
                <a:latin typeface="+mn-lt"/>
              </a:rPr>
              <a:t> </a:t>
            </a:r>
            <a:r>
              <a:rPr kumimoji="1" lang="ru-RU" sz="2000" dirty="0" smtClean="0">
                <a:latin typeface="+mn-lt"/>
              </a:rPr>
              <a:t>обеспечения устойчивости программы</a:t>
            </a:r>
            <a:endParaRPr kumimoji="1" lang="en-US" sz="2000" dirty="0" smtClean="0">
              <a:latin typeface="+mn-lt"/>
            </a:endParaRPr>
          </a:p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kumimoji="1" lang="ru-RU" sz="2000" dirty="0" smtClean="0">
                <a:latin typeface="+mn-lt"/>
              </a:rPr>
              <a:t>Консультирование по вопросам политики по развитию ЛЭД/сетей МСП</a:t>
            </a:r>
          </a:p>
          <a:p>
            <a:pPr marL="636588" lvl="1" indent="-342900">
              <a:lnSpc>
                <a:spcPct val="102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kumimoji="1" lang="ru-RU" sz="2000" dirty="0" smtClean="0">
                <a:latin typeface="+mn-lt"/>
              </a:rPr>
              <a:t>Управление и распространение знаний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38150" y="1085663"/>
            <a:ext cx="8134350" cy="120032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spcBef>
                <a:spcPts val="300"/>
              </a:spcBef>
              <a:buClr>
                <a:schemeClr val="tx2"/>
              </a:buClr>
              <a:buSzPct val="90000"/>
              <a:defRPr/>
            </a:pPr>
            <a:r>
              <a:rPr lang="ru-RU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ЛЭД и развитие сетей МСП:</a:t>
            </a:r>
          </a:p>
          <a:p>
            <a:pPr algn="ctr">
              <a:spcBef>
                <a:spcPts val="3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lang="ru-RU" altLang="ar-SA" sz="32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Алгоритм действий</a:t>
            </a:r>
            <a:endParaRPr lang="en-US" altLang="ar-SA" sz="3200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2467" t="28232" r="2042" b="27528"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2357422" y="2143116"/>
            <a:ext cx="6929486" cy="250033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969963" lvl="2" indent="-512763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III.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Инициатива ЮНИДО по промышленному апгрейдинг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и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повышению конкурентоспособности</a:t>
            </a: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308100" lvl="2" indent="-344488">
              <a:lnSpc>
                <a:spcPct val="90000"/>
              </a:lnSpc>
              <a:spcBef>
                <a:spcPts val="600"/>
              </a:spcBef>
              <a:defRPr/>
            </a:pP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Контекст, концепция, цели, </a:t>
            </a:r>
            <a:r>
              <a:rPr lang="ru-RU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модель и процесс реализации</a:t>
            </a:r>
            <a:endParaRPr lang="en-GB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1966913"/>
            <a:ext cx="93345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406" y="1081074"/>
            <a:ext cx="8809038" cy="419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Апгрейдинг» - что это?</a:t>
            </a:r>
            <a:endParaRPr lang="en-US" sz="36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785926"/>
            <a:ext cx="8286808" cy="302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0425" lvl="1" indent="-288925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1" lang="ru-RU" sz="175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В широком смысле </a:t>
            </a:r>
            <a:r>
              <a:rPr kumimoji="1" lang="ru-RU" sz="1750" dirty="0">
                <a:solidFill>
                  <a:srgbClr val="0B5395"/>
                </a:solidFill>
                <a:latin typeface="+mj-lt"/>
                <a:cs typeface="Arial" pitchFamily="34" charset="0"/>
              </a:rPr>
              <a:t>– обновление, (</a:t>
            </a:r>
            <a:r>
              <a:rPr kumimoji="1" lang="ru-RU" sz="1750" dirty="0" smtClean="0">
                <a:solidFill>
                  <a:srgbClr val="0B5395"/>
                </a:solidFill>
                <a:latin typeface="+mj-lt"/>
                <a:cs typeface="Arial" pitchFamily="34" charset="0"/>
              </a:rPr>
              <a:t>у)совершенствование, </a:t>
            </a:r>
            <a:r>
              <a:rPr kumimoji="1" lang="ru-RU" sz="1750" dirty="0">
                <a:solidFill>
                  <a:srgbClr val="0B5395"/>
                </a:solidFill>
                <a:latin typeface="+mj-lt"/>
                <a:cs typeface="Arial" pitchFamily="34" charset="0"/>
              </a:rPr>
              <a:t>движение на подъёме, повышение </a:t>
            </a:r>
            <a:r>
              <a:rPr kumimoji="1" lang="ru-RU" sz="1750" dirty="0" smtClean="0">
                <a:solidFill>
                  <a:srgbClr val="0B5395"/>
                </a:solidFill>
                <a:latin typeface="+mj-lt"/>
                <a:cs typeface="Arial" pitchFamily="34" charset="0"/>
              </a:rPr>
              <a:t>качества</a:t>
            </a:r>
            <a:endParaRPr kumimoji="1" lang="ru-RU" sz="1750" dirty="0">
              <a:solidFill>
                <a:srgbClr val="0B5395"/>
              </a:solidFill>
              <a:latin typeface="+mj-lt"/>
              <a:cs typeface="Arial" pitchFamily="34" charset="0"/>
            </a:endParaRPr>
          </a:p>
          <a:p>
            <a:pPr marL="860425" lvl="1" indent="-288925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1" lang="ru-RU" sz="1750" b="1" dirty="0">
                <a:solidFill>
                  <a:srgbClr val="00B0F0"/>
                </a:solidFill>
                <a:latin typeface="+mj-lt"/>
                <a:cs typeface="Arial" pitchFamily="34" charset="0"/>
              </a:rPr>
              <a:t>Апгрейдинг </a:t>
            </a:r>
            <a:r>
              <a:rPr kumimoji="1" lang="ru-RU" sz="1750" b="1" dirty="0" smtClean="0">
                <a:solidFill>
                  <a:srgbClr val="00B0F0"/>
                </a:solidFill>
                <a:latin typeface="+mj-lt"/>
                <a:cs typeface="Arial" pitchFamily="34" charset="0"/>
              </a:rPr>
              <a:t>предприятия</a:t>
            </a:r>
            <a:r>
              <a:rPr kumimoji="1" lang="ru-RU" sz="1750" dirty="0" smtClean="0">
                <a:solidFill>
                  <a:srgbClr val="0B5395"/>
                </a:solidFill>
                <a:latin typeface="+mj-lt"/>
                <a:cs typeface="Arial" pitchFamily="34" charset="0"/>
              </a:rPr>
              <a:t> – качественное улучшение </a:t>
            </a:r>
            <a:r>
              <a:rPr kumimoji="1" lang="ru-RU" sz="1750" dirty="0">
                <a:solidFill>
                  <a:srgbClr val="0B5395"/>
                </a:solidFill>
                <a:latin typeface="+mj-lt"/>
                <a:cs typeface="Arial" pitchFamily="34" charset="0"/>
              </a:rPr>
              <a:t>его различных процессов и систем производства </a:t>
            </a:r>
            <a:r>
              <a:rPr kumimoji="1" lang="ru-RU" sz="1750" dirty="0" smtClean="0">
                <a:solidFill>
                  <a:srgbClr val="0B5395"/>
                </a:solidFill>
                <a:latin typeface="+mj-lt"/>
                <a:cs typeface="Arial" pitchFamily="34" charset="0"/>
              </a:rPr>
              <a:t>как средство прогрессивного повышения</a:t>
            </a:r>
            <a:r>
              <a:rPr kumimoji="1" lang="ru-RU" sz="1750" dirty="0" smtClean="0">
                <a:solidFill>
                  <a:srgbClr val="0B5395"/>
                </a:solidFill>
                <a:cs typeface="Arial" pitchFamily="34" charset="0"/>
              </a:rPr>
              <a:t> </a:t>
            </a:r>
            <a:r>
              <a:rPr kumimoji="1" lang="ru-RU" sz="1750" dirty="0" smtClean="0">
                <a:solidFill>
                  <a:srgbClr val="0B5395"/>
                </a:solidFill>
                <a:latin typeface="+mj-lt"/>
                <a:cs typeface="Arial" pitchFamily="34" charset="0"/>
              </a:rPr>
              <a:t>способности надежно производить в б</a:t>
            </a:r>
            <a:r>
              <a:rPr kumimoji="1" lang="en-US" sz="1750" dirty="0" smtClean="0">
                <a:solidFill>
                  <a:srgbClr val="0B5395"/>
                </a:solidFill>
                <a:latin typeface="+mj-lt"/>
                <a:cs typeface="Arial" pitchFamily="34" charset="0"/>
              </a:rPr>
              <a:t>ó</a:t>
            </a:r>
            <a:r>
              <a:rPr kumimoji="1" lang="ru-RU" sz="1750" dirty="0" smtClean="0">
                <a:solidFill>
                  <a:srgbClr val="0B5395"/>
                </a:solidFill>
                <a:latin typeface="+mj-lt"/>
                <a:cs typeface="Arial" pitchFamily="34" charset="0"/>
              </a:rPr>
              <a:t>льших объемах и в </a:t>
            </a:r>
            <a:r>
              <a:rPr kumimoji="1" lang="ru-RU" sz="1750" dirty="0">
                <a:solidFill>
                  <a:srgbClr val="0B5395"/>
                </a:solidFill>
                <a:latin typeface="+mj-lt"/>
                <a:cs typeface="Arial" pitchFamily="34" charset="0"/>
              </a:rPr>
              <a:t>соответствии </a:t>
            </a:r>
            <a:r>
              <a:rPr kumimoji="1" lang="ru-RU" sz="1750" dirty="0" smtClean="0">
                <a:solidFill>
                  <a:srgbClr val="0B5395"/>
                </a:solidFill>
                <a:latin typeface="+mj-lt"/>
                <a:cs typeface="Arial" pitchFamily="34" charset="0"/>
              </a:rPr>
              <a:t>со стандартами и требованиями мирового рынка</a:t>
            </a:r>
          </a:p>
          <a:p>
            <a:pPr marL="860425" lvl="1" indent="-288925">
              <a:spcBef>
                <a:spcPts val="8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1" lang="ru-RU" sz="1800" dirty="0" smtClean="0">
                <a:solidFill>
                  <a:srgbClr val="0B5395"/>
                </a:solidFill>
                <a:latin typeface="+mj-lt"/>
              </a:rPr>
              <a:t>Это </a:t>
            </a:r>
            <a:r>
              <a:rPr kumimoji="1" lang="ru-RU" sz="1800" b="1" dirty="0" smtClean="0">
                <a:solidFill>
                  <a:srgbClr val="00B0F0"/>
                </a:solidFill>
                <a:latin typeface="+mj-lt"/>
              </a:rPr>
              <a:t>процесс</a:t>
            </a:r>
            <a:r>
              <a:rPr kumimoji="1" lang="ru-RU" sz="1800" dirty="0" smtClean="0">
                <a:solidFill>
                  <a:srgbClr val="0B5395"/>
                </a:solidFill>
                <a:latin typeface="+mj-lt"/>
              </a:rPr>
              <a:t> постоянного совершенствования с применением </a:t>
            </a:r>
            <a:r>
              <a:rPr kumimoji="1" lang="ru-RU" sz="1800" b="1" dirty="0" smtClean="0">
                <a:solidFill>
                  <a:srgbClr val="00B0F0"/>
                </a:solidFill>
                <a:latin typeface="+mj-lt"/>
              </a:rPr>
              <a:t>широкого набора различных инструментов </a:t>
            </a:r>
            <a:r>
              <a:rPr kumimoji="1" lang="ru-RU" sz="1800" dirty="0" smtClean="0">
                <a:solidFill>
                  <a:srgbClr val="0B5395"/>
                </a:solidFill>
                <a:latin typeface="+mj-lt"/>
              </a:rPr>
              <a:t>и услуг, разработанных для </a:t>
            </a:r>
            <a:r>
              <a:rPr kumimoji="1" lang="ru-RU" sz="1800" b="1" dirty="0" smtClean="0">
                <a:solidFill>
                  <a:srgbClr val="00B0F0"/>
                </a:solidFill>
                <a:latin typeface="+mj-lt"/>
              </a:rPr>
              <a:t>подготовки и адаптации </a:t>
            </a:r>
            <a:r>
              <a:rPr kumimoji="1" lang="ru-RU" sz="1800" dirty="0" smtClean="0">
                <a:solidFill>
                  <a:srgbClr val="0B5395"/>
                </a:solidFill>
                <a:latin typeface="+mj-lt"/>
              </a:rPr>
              <a:t>промышленных </a:t>
            </a:r>
            <a:r>
              <a:rPr kumimoji="1" lang="ru-RU" sz="1800" b="1" dirty="0" smtClean="0">
                <a:solidFill>
                  <a:srgbClr val="00B0F0"/>
                </a:solidFill>
                <a:latin typeface="+mj-lt"/>
              </a:rPr>
              <a:t>предприятий </a:t>
            </a:r>
            <a:r>
              <a:rPr kumimoji="1" lang="ru-RU" sz="1800" dirty="0" smtClean="0">
                <a:solidFill>
                  <a:srgbClr val="0B5395"/>
                </a:solidFill>
                <a:latin typeface="+mj-lt"/>
              </a:rPr>
              <a:t>к условиям свободной торговли</a:t>
            </a:r>
            <a:endParaRPr kumimoji="1" lang="en-US" sz="1800" dirty="0" smtClean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786322"/>
            <a:ext cx="8215370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6588" lvl="2" indent="-342900">
              <a:spcBef>
                <a:spcPts val="18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tabLst>
                <a:tab pos="1714500" algn="l"/>
              </a:tabLst>
              <a:defRPr/>
            </a:pPr>
            <a:r>
              <a:rPr kumimoji="1" lang="ru-RU" sz="1750" dirty="0" smtClean="0">
                <a:solidFill>
                  <a:srgbClr val="0B5395"/>
                </a:solidFill>
                <a:latin typeface="+mn-lt"/>
              </a:rPr>
              <a:t>Для </a:t>
            </a:r>
            <a:r>
              <a:rPr kumimoji="1" lang="ru-RU" sz="1750" dirty="0">
                <a:solidFill>
                  <a:srgbClr val="0B5395"/>
                </a:solidFill>
                <a:latin typeface="+mn-lt"/>
              </a:rPr>
              <a:t>промышленности и предприятий, Апгрейдинг преследует две цели:</a:t>
            </a:r>
          </a:p>
          <a:p>
            <a:pPr marL="1028700" lvl="2" indent="-341313" fontAlgn="auto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ð"/>
              <a:tabLst>
                <a:tab pos="1714500" algn="l"/>
              </a:tabLst>
              <a:defRPr/>
            </a:pPr>
            <a:r>
              <a:rPr kumimoji="1" lang="ru-RU" altLang="zh-CN" sz="1750" dirty="0" smtClean="0">
                <a:solidFill>
                  <a:srgbClr val="0B5395"/>
                </a:solidFill>
                <a:latin typeface="+mn-lt"/>
              </a:rPr>
              <a:t>Конкурентоспособность </a:t>
            </a:r>
            <a:r>
              <a:rPr kumimoji="1" lang="ru-RU" altLang="zh-CN" sz="1750" dirty="0">
                <a:solidFill>
                  <a:srgbClr val="0B5395"/>
                </a:solidFill>
                <a:latin typeface="+mn-lt"/>
              </a:rPr>
              <a:t>с точки зрения </a:t>
            </a:r>
            <a:r>
              <a:rPr kumimoji="1" lang="ru-RU" altLang="zh-CN" sz="1750" dirty="0" smtClean="0">
                <a:solidFill>
                  <a:srgbClr val="0B5395"/>
                </a:solidFill>
                <a:latin typeface="+mn-lt"/>
              </a:rPr>
              <a:t>цены и  качества</a:t>
            </a:r>
          </a:p>
          <a:p>
            <a:pPr marL="1028700" lvl="2" indent="-341313" fontAlgn="auto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ð"/>
              <a:tabLst>
                <a:tab pos="1714500" algn="l"/>
              </a:tabLst>
              <a:defRPr/>
            </a:pPr>
            <a:r>
              <a:rPr kumimoji="1" lang="ru-RU" altLang="zh-CN" sz="1750" dirty="0" smtClean="0">
                <a:solidFill>
                  <a:srgbClr val="0B5395"/>
                </a:solidFill>
                <a:latin typeface="+mn-lt"/>
              </a:rPr>
              <a:t>Возможность </a:t>
            </a:r>
            <a:r>
              <a:rPr kumimoji="1" lang="ru-RU" altLang="zh-CN" sz="1750" dirty="0">
                <a:solidFill>
                  <a:srgbClr val="0B5395"/>
                </a:solidFill>
                <a:latin typeface="+mn-lt"/>
              </a:rPr>
              <a:t>отслеживать </a:t>
            </a:r>
            <a:r>
              <a:rPr kumimoji="1" lang="ru-RU" altLang="zh-CN" sz="1750" dirty="0" smtClean="0">
                <a:solidFill>
                  <a:srgbClr val="0B5395"/>
                </a:solidFill>
                <a:latin typeface="+mn-lt"/>
              </a:rPr>
              <a:t>технологический прогресс и </a:t>
            </a:r>
            <a:r>
              <a:rPr kumimoji="1" lang="ru-RU" altLang="zh-CN" sz="1750" dirty="0">
                <a:solidFill>
                  <a:srgbClr val="0B5395"/>
                </a:solidFill>
                <a:latin typeface="+mn-lt"/>
              </a:rPr>
              <a:t>эволюцию </a:t>
            </a:r>
            <a:r>
              <a:rPr kumimoji="1" lang="ru-RU" altLang="zh-CN" sz="1750" dirty="0" smtClean="0">
                <a:solidFill>
                  <a:srgbClr val="0B5395"/>
                </a:solidFill>
                <a:latin typeface="+mn-lt"/>
              </a:rPr>
              <a:t>рынков и адаптироваться к ним в </a:t>
            </a:r>
            <a:r>
              <a:rPr kumimoji="1" lang="ru-RU" altLang="zh-CN" sz="1750" dirty="0">
                <a:solidFill>
                  <a:srgbClr val="0B5395"/>
                </a:solidFill>
                <a:latin typeface="+mn-lt"/>
              </a:rPr>
              <a:t>соответствии с принципами </a:t>
            </a:r>
            <a:r>
              <a:rPr kumimoji="1" lang="ru-RU" altLang="zh-CN" sz="1750" dirty="0" smtClean="0">
                <a:solidFill>
                  <a:srgbClr val="0B5395"/>
                </a:solidFill>
                <a:latin typeface="+mn-lt"/>
              </a:rPr>
              <a:t>устойчивого развития</a:t>
            </a:r>
            <a:endParaRPr kumimoji="1" lang="en-US" altLang="zh-CN" sz="1750" dirty="0">
              <a:solidFill>
                <a:srgbClr val="0B539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31300" cy="6858000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190500" indent="-190500" algn="ctr" eaLnBrk="1" hangingPunct="1">
              <a:buClr>
                <a:schemeClr val="tx2"/>
              </a:buClr>
              <a:buSzPct val="90000"/>
            </a:pPr>
            <a:r>
              <a:rPr lang="ru-RU" altLang="ja-JP" dirty="0" smtClean="0">
                <a:solidFill>
                  <a:srgbClr val="0070C0"/>
                </a:solidFill>
                <a:ea typeface="ＭＳ Ｐゴシック" charset="-128"/>
              </a:rPr>
              <a:t>Модель Апгрейдинга</a:t>
            </a:r>
            <a:r>
              <a:rPr lang="en-US" altLang="ja-JP" sz="3600" b="0" dirty="0" smtClean="0">
                <a:solidFill>
                  <a:srgbClr val="0070C0"/>
                </a:solidFill>
                <a:ea typeface="ＭＳ Ｐゴシック" charset="-128"/>
              </a:rPr>
              <a:t/>
            </a:r>
            <a:br>
              <a:rPr lang="en-US" altLang="ja-JP" sz="3600" b="0" dirty="0" smtClean="0">
                <a:solidFill>
                  <a:srgbClr val="0070C0"/>
                </a:solidFill>
                <a:ea typeface="ＭＳ Ｐゴシック" charset="-128"/>
              </a:rPr>
            </a:br>
            <a: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  <a:t/>
            </a:r>
            <a:b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</a:br>
            <a: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  <a:t/>
            </a:r>
            <a:b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</a:br>
            <a: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  <a:t/>
            </a:r>
            <a:b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</a:br>
            <a: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  <a:t/>
            </a:r>
            <a:b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</a:br>
            <a: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  <a:t/>
            </a:r>
            <a:b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</a:br>
            <a: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  <a:t/>
            </a:r>
            <a:b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</a:br>
            <a:r>
              <a:rPr lang="ru-RU" altLang="ja-JP" sz="3600" b="0" dirty="0" smtClean="0">
                <a:solidFill>
                  <a:srgbClr val="5185A2"/>
                </a:solidFill>
                <a:ea typeface="ＭＳ Ｐゴシック" charset="-128"/>
              </a:rPr>
              <a:t/>
            </a:r>
            <a:br>
              <a:rPr lang="ru-RU" altLang="ja-JP" sz="3600" b="0" dirty="0" smtClean="0">
                <a:solidFill>
                  <a:srgbClr val="5185A2"/>
                </a:solidFill>
                <a:ea typeface="ＭＳ Ｐゴシック" charset="-128"/>
              </a:rPr>
            </a:br>
            <a: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  <a:t/>
            </a:r>
            <a:b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</a:br>
            <a: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  <a:t/>
            </a:r>
            <a:br>
              <a:rPr lang="en-US" altLang="ja-JP" sz="3600" b="0" dirty="0" smtClean="0">
                <a:solidFill>
                  <a:srgbClr val="5185A2"/>
                </a:solidFill>
                <a:ea typeface="ＭＳ Ｐゴシック" charset="-128"/>
              </a:rPr>
            </a:br>
            <a:r>
              <a:rPr lang="en-US" altLang="ja-JP" sz="2800" b="0" dirty="0" smtClean="0">
                <a:solidFill>
                  <a:srgbClr val="5185A2"/>
                </a:solidFill>
                <a:ea typeface="ＭＳ Ｐゴシック" charset="-128"/>
              </a:rPr>
              <a:t/>
            </a:r>
            <a:br>
              <a:rPr lang="en-US" altLang="ja-JP" sz="2800" b="0" dirty="0" smtClean="0">
                <a:solidFill>
                  <a:srgbClr val="5185A2"/>
                </a:solidFill>
                <a:ea typeface="ＭＳ Ｐゴシック" charset="-128"/>
              </a:rPr>
            </a:br>
            <a:endParaRPr lang="en-US" altLang="ja-JP" sz="3600" b="0" dirty="0" smtClean="0">
              <a:solidFill>
                <a:srgbClr val="5185A2"/>
              </a:solidFill>
              <a:ea typeface="ＭＳ Ｐゴシック" charset="-128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285852" y="857232"/>
            <a:ext cx="2767012" cy="3462338"/>
            <a:chOff x="3138488" y="1571625"/>
            <a:chExt cx="2767012" cy="3462338"/>
          </a:xfrm>
        </p:grpSpPr>
        <p:sp>
          <p:nvSpPr>
            <p:cNvPr id="254" name="Rectangle 9"/>
            <p:cNvSpPr>
              <a:spLocks noChangeArrowheads="1"/>
            </p:cNvSpPr>
            <p:nvPr/>
          </p:nvSpPr>
          <p:spPr bwMode="auto">
            <a:xfrm>
              <a:off x="3138488" y="1571625"/>
              <a:ext cx="2767012" cy="3462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  <a:alpha val="67000"/>
                  </a:schemeClr>
                </a:gs>
                <a:gs pos="35000">
                  <a:schemeClr val="accent2">
                    <a:tint val="37000"/>
                    <a:satMod val="300000"/>
                    <a:alpha val="42000"/>
                  </a:schemeClr>
                </a:gs>
                <a:gs pos="100000">
                  <a:schemeClr val="accent2">
                    <a:tint val="15000"/>
                    <a:satMod val="350000"/>
                    <a:alpha val="41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2B6D85"/>
                  </a:solidFill>
                </a:rPr>
                <a:t>МЕЗО-УРОВЕНЬ</a:t>
              </a:r>
              <a:endParaRPr lang="en-US" sz="2400" b="1" dirty="0">
                <a:solidFill>
                  <a:srgbClr val="2B6D85"/>
                </a:solidFill>
              </a:endParaRPr>
            </a:p>
          </p:txBody>
        </p:sp>
        <p:sp>
          <p:nvSpPr>
            <p:cNvPr id="120" name="Rectangle 7"/>
            <p:cNvSpPr>
              <a:spLocks noChangeArrowheads="1"/>
            </p:cNvSpPr>
            <p:nvPr/>
          </p:nvSpPr>
          <p:spPr bwMode="auto">
            <a:xfrm>
              <a:off x="3317875" y="2071688"/>
              <a:ext cx="2411413" cy="5524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tx2"/>
                  </a:solidFill>
                </a:rPr>
                <a:t>ИНФРАСТРУКТУРА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smtClean="0">
                  <a:solidFill>
                    <a:schemeClr val="tx2"/>
                  </a:solidFill>
                </a:rPr>
                <a:t>ПОДДЕРЖКИ</a:t>
              </a:r>
              <a:r>
                <a:rPr lang="en-US" sz="1600" b="1" dirty="0" smtClean="0">
                  <a:solidFill>
                    <a:schemeClr val="tx2"/>
                  </a:solidFill>
                </a:rPr>
                <a:t> </a:t>
              </a:r>
              <a:r>
                <a:rPr lang="ru-RU" sz="1600" b="1" dirty="0" smtClean="0">
                  <a:solidFill>
                    <a:schemeClr val="tx2"/>
                  </a:solidFill>
                </a:rPr>
                <a:t>МСП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3317875" y="2746375"/>
              <a:ext cx="2411413" cy="45561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dirty="0" smtClean="0">
                  <a:solidFill>
                    <a:srgbClr val="4D4D4D"/>
                  </a:solidFill>
                </a:rPr>
                <a:t>Центр </a:t>
              </a:r>
              <a:r>
                <a:rPr lang="ru-RU" sz="1300" dirty="0" err="1" smtClean="0">
                  <a:solidFill>
                    <a:srgbClr val="4D4D4D"/>
                  </a:solidFill>
                </a:rPr>
                <a:t>апгрейдинга</a:t>
              </a:r>
              <a:r>
                <a:rPr lang="ru-RU" sz="1300" dirty="0" smtClean="0">
                  <a:solidFill>
                    <a:srgbClr val="4D4D4D"/>
                  </a:solidFill>
                </a:rPr>
                <a:t> и конкурентоспособности</a:t>
              </a:r>
              <a:endParaRPr lang="en-US" sz="1300" dirty="0">
                <a:solidFill>
                  <a:srgbClr val="4D4D4D"/>
                </a:solidFill>
              </a:endParaRPr>
            </a:p>
          </p:txBody>
        </p:sp>
        <p:sp>
          <p:nvSpPr>
            <p:cNvPr id="122" name="Rectangle 11"/>
            <p:cNvSpPr>
              <a:spLocks noChangeArrowheads="1"/>
            </p:cNvSpPr>
            <p:nvPr/>
          </p:nvSpPr>
          <p:spPr bwMode="auto">
            <a:xfrm>
              <a:off x="3317875" y="3324225"/>
              <a:ext cx="2411413" cy="45561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dirty="0" smtClean="0">
                  <a:solidFill>
                    <a:srgbClr val="4D4D4D"/>
                  </a:solidFill>
                </a:rPr>
                <a:t>Центры бизнес-содействия и технической поддержки</a:t>
              </a:r>
              <a:endParaRPr lang="en-US" sz="1300" dirty="0">
                <a:solidFill>
                  <a:srgbClr val="4D4D4D"/>
                </a:solidFill>
              </a:endParaRPr>
            </a:p>
          </p:txBody>
        </p:sp>
        <p:sp>
          <p:nvSpPr>
            <p:cNvPr id="123" name="Rectangle 16"/>
            <p:cNvSpPr>
              <a:spLocks noChangeArrowheads="1"/>
            </p:cNvSpPr>
            <p:nvPr/>
          </p:nvSpPr>
          <p:spPr bwMode="auto">
            <a:xfrm>
              <a:off x="3317875" y="4473575"/>
              <a:ext cx="2411413" cy="45561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dirty="0" smtClean="0">
                  <a:solidFill>
                    <a:srgbClr val="4D4D4D"/>
                  </a:solidFill>
                </a:rPr>
                <a:t>ТПП и проффесиональные ассоциации</a:t>
              </a:r>
              <a:endParaRPr lang="en-US" sz="1300" dirty="0">
                <a:solidFill>
                  <a:srgbClr val="4D4D4D"/>
                </a:solidFill>
              </a:endParaRPr>
            </a:p>
          </p:txBody>
        </p:sp>
        <p:sp>
          <p:nvSpPr>
            <p:cNvPr id="127" name="Rectangle 13"/>
            <p:cNvSpPr>
              <a:spLocks noChangeArrowheads="1"/>
            </p:cNvSpPr>
            <p:nvPr/>
          </p:nvSpPr>
          <p:spPr bwMode="auto">
            <a:xfrm>
              <a:off x="3317875" y="3892550"/>
              <a:ext cx="2411413" cy="45561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  <a:lumOff val="50000"/>
                </a:schemeClr>
              </a:solidFill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dirty="0" smtClean="0">
                  <a:solidFill>
                    <a:srgbClr val="4D4D4D"/>
                  </a:solidFill>
                </a:rPr>
                <a:t>Профессиональная и техническая потготовка</a:t>
              </a:r>
              <a:endParaRPr lang="en-US" sz="1300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295274" y="4319570"/>
            <a:ext cx="8450262" cy="1109694"/>
            <a:chOff x="295274" y="5033963"/>
            <a:chExt cx="8450262" cy="1109694"/>
          </a:xfrm>
        </p:grpSpPr>
        <p:sp>
          <p:nvSpPr>
            <p:cNvPr id="41998" name="Rectangle 57"/>
            <p:cNvSpPr>
              <a:spLocks noChangeArrowheads="1"/>
            </p:cNvSpPr>
            <p:nvPr/>
          </p:nvSpPr>
          <p:spPr bwMode="auto">
            <a:xfrm>
              <a:off x="4679654" y="5038743"/>
              <a:ext cx="3392808" cy="1104914"/>
            </a:xfrm>
            <a:prstGeom prst="rect">
              <a:avLst/>
            </a:prstGeom>
            <a:solidFill>
              <a:schemeClr val="tx2"/>
            </a:solidFill>
            <a:ln w="12700" cap="sq" algn="ctr">
              <a:noFill/>
              <a:round/>
              <a:headEnd type="none" w="sm" len="sm"/>
              <a:tailEnd type="none" w="sm" len="sm"/>
            </a:ln>
          </p:spPr>
          <p:txBody>
            <a:bodyPr wrap="none">
              <a:noAutofit/>
            </a:bodyPr>
            <a:lstStyle/>
            <a:p>
              <a:endParaRPr lang="en-US" dirty="0"/>
            </a:p>
          </p:txBody>
        </p:sp>
        <p:grpSp>
          <p:nvGrpSpPr>
            <p:cNvPr id="41999" name="Group 56"/>
            <p:cNvGrpSpPr>
              <a:grpSpLocks/>
            </p:cNvGrpSpPr>
            <p:nvPr/>
          </p:nvGrpSpPr>
          <p:grpSpPr bwMode="auto">
            <a:xfrm>
              <a:off x="295274" y="5033963"/>
              <a:ext cx="8450262" cy="1109662"/>
              <a:chOff x="295274" y="5033963"/>
              <a:chExt cx="8450262" cy="1109662"/>
            </a:xfrm>
          </p:grpSpPr>
          <p:cxnSp>
            <p:nvCxnSpPr>
              <p:cNvPr id="26" name="AutoShape 29"/>
              <p:cNvCxnSpPr>
                <a:cxnSpLocks noChangeShapeType="1"/>
                <a:stCxn id="255" idx="2"/>
                <a:endCxn id="53" idx="0"/>
              </p:cNvCxnSpPr>
              <p:nvPr/>
            </p:nvCxnSpPr>
            <p:spPr bwMode="auto">
              <a:xfrm rot="5400000">
                <a:off x="3619382" y="2325698"/>
                <a:ext cx="254000" cy="5670530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accent6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7" name="AutoShape 30"/>
              <p:cNvCxnSpPr>
                <a:cxnSpLocks noChangeShapeType="1"/>
                <a:stCxn id="255" idx="2"/>
                <a:endCxn id="52" idx="0"/>
              </p:cNvCxnSpPr>
              <p:nvPr/>
            </p:nvCxnSpPr>
            <p:spPr bwMode="auto">
              <a:xfrm rot="16200000" flipH="1">
                <a:off x="7270003" y="4345607"/>
                <a:ext cx="254000" cy="1630712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accent6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8" name="AutoShape 31"/>
              <p:cNvCxnSpPr>
                <a:cxnSpLocks noChangeShapeType="1"/>
                <a:stCxn id="255" idx="2"/>
                <a:endCxn id="51" idx="0"/>
              </p:cNvCxnSpPr>
              <p:nvPr/>
            </p:nvCxnSpPr>
            <p:spPr bwMode="auto">
              <a:xfrm rot="5400000">
                <a:off x="6010757" y="4717073"/>
                <a:ext cx="254000" cy="887781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accent6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32"/>
              <p:cNvCxnSpPr>
                <a:cxnSpLocks noChangeShapeType="1"/>
                <a:stCxn id="255" idx="2"/>
                <a:endCxn id="50" idx="0"/>
              </p:cNvCxnSpPr>
              <p:nvPr/>
            </p:nvCxnSpPr>
            <p:spPr bwMode="auto">
              <a:xfrm rot="16200000" flipH="1">
                <a:off x="6634888" y="4980722"/>
                <a:ext cx="254000" cy="360482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accent6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30" name="AutoShape 33"/>
              <p:cNvCxnSpPr>
                <a:cxnSpLocks noChangeShapeType="1"/>
                <a:stCxn id="255" idx="2"/>
                <a:endCxn id="49" idx="0"/>
              </p:cNvCxnSpPr>
              <p:nvPr/>
            </p:nvCxnSpPr>
            <p:spPr bwMode="auto">
              <a:xfrm rot="5400000">
                <a:off x="5485714" y="4192030"/>
                <a:ext cx="254000" cy="1937866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accent6"/>
                </a:solidFill>
                <a:miter lim="800000"/>
                <a:headEnd/>
                <a:tailEnd type="triangle" w="med" len="med"/>
              </a:ln>
              <a:effectLst/>
            </p:spPr>
          </p:cxnSp>
          <p:cxnSp>
            <p:nvCxnSpPr>
              <p:cNvPr id="31" name="AutoShape 34"/>
              <p:cNvCxnSpPr>
                <a:cxnSpLocks noChangeShapeType="1"/>
                <a:stCxn id="255" idx="2"/>
                <a:endCxn id="48" idx="0"/>
              </p:cNvCxnSpPr>
              <p:nvPr/>
            </p:nvCxnSpPr>
            <p:spPr bwMode="auto">
              <a:xfrm rot="5400000">
                <a:off x="4901484" y="3607800"/>
                <a:ext cx="254000" cy="3106327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accent6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35" name="Line 40"/>
              <p:cNvSpPr>
                <a:spLocks noChangeShapeType="1"/>
              </p:cNvSpPr>
              <p:nvPr/>
            </p:nvSpPr>
            <p:spPr bwMode="auto">
              <a:xfrm>
                <a:off x="876300" y="5988050"/>
                <a:ext cx="0" cy="155575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2146300" y="5988050"/>
                <a:ext cx="0" cy="155575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Line 42"/>
              <p:cNvSpPr>
                <a:spLocks noChangeShapeType="1"/>
              </p:cNvSpPr>
              <p:nvPr/>
            </p:nvSpPr>
            <p:spPr bwMode="auto">
              <a:xfrm>
                <a:off x="3478213" y="5988050"/>
                <a:ext cx="0" cy="155575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Line 43"/>
              <p:cNvSpPr>
                <a:spLocks noChangeShapeType="1"/>
              </p:cNvSpPr>
              <p:nvPr/>
            </p:nvSpPr>
            <p:spPr bwMode="auto">
              <a:xfrm>
                <a:off x="4664075" y="5988050"/>
                <a:ext cx="0" cy="155575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Line 44"/>
              <p:cNvSpPr>
                <a:spLocks noChangeShapeType="1"/>
              </p:cNvSpPr>
              <p:nvPr/>
            </p:nvSpPr>
            <p:spPr bwMode="auto">
              <a:xfrm>
                <a:off x="5715008" y="5988050"/>
                <a:ext cx="0" cy="155575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Line 46"/>
              <p:cNvSpPr>
                <a:spLocks noChangeShapeType="1"/>
              </p:cNvSpPr>
              <p:nvPr/>
            </p:nvSpPr>
            <p:spPr bwMode="auto">
              <a:xfrm>
                <a:off x="8251825" y="5988050"/>
                <a:ext cx="0" cy="155575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Line 47"/>
              <p:cNvSpPr>
                <a:spLocks noChangeShapeType="1"/>
              </p:cNvSpPr>
              <p:nvPr/>
            </p:nvSpPr>
            <p:spPr bwMode="auto">
              <a:xfrm>
                <a:off x="6929454" y="5988050"/>
                <a:ext cx="0" cy="155575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no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Rectangle 17"/>
              <p:cNvSpPr>
                <a:spLocks noChangeArrowheads="1"/>
              </p:cNvSpPr>
              <p:nvPr/>
            </p:nvSpPr>
            <p:spPr bwMode="auto">
              <a:xfrm>
                <a:off x="1619249" y="5287963"/>
                <a:ext cx="1116352" cy="71278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Организация, управление, производи</a:t>
                </a:r>
                <a:r>
                  <a:rPr lang="en-US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-</a:t>
                </a:r>
                <a: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тельность</a:t>
                </a:r>
                <a:endParaRPr lang="en-US" sz="125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Rectangle 18"/>
              <p:cNvSpPr>
                <a:spLocks noChangeArrowheads="1"/>
              </p:cNvSpPr>
              <p:nvPr/>
            </p:nvSpPr>
            <p:spPr bwMode="auto">
              <a:xfrm>
                <a:off x="2820985" y="5287963"/>
                <a:ext cx="1308669" cy="71278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Технологии, энерго/ресурсо- эффективность</a:t>
                </a:r>
                <a:endParaRPr lang="en-US" sz="125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4220258" y="5287963"/>
                <a:ext cx="847046" cy="71278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Обучение и тренинг</a:t>
                </a:r>
                <a:endParaRPr lang="en-US" sz="125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Rectangle 20"/>
              <p:cNvSpPr>
                <a:spLocks noChangeArrowheads="1"/>
              </p:cNvSpPr>
              <p:nvPr/>
            </p:nvSpPr>
            <p:spPr bwMode="auto">
              <a:xfrm flipH="1">
                <a:off x="6319836" y="5287963"/>
                <a:ext cx="1244586" cy="71278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Качество,</a:t>
                </a:r>
                <a:b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</a:br>
                <a: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сертификация,</a:t>
                </a:r>
                <a:b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</a:br>
                <a: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прослежива-емость</a:t>
                </a:r>
                <a:endParaRPr lang="en-US" sz="125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Rectangle 21"/>
              <p:cNvSpPr>
                <a:spLocks noChangeArrowheads="1"/>
              </p:cNvSpPr>
              <p:nvPr/>
            </p:nvSpPr>
            <p:spPr bwMode="auto">
              <a:xfrm flipH="1">
                <a:off x="5167311" y="5287963"/>
                <a:ext cx="1053110" cy="71278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Маркетинг, ИКТ, экспорт консорциум</a:t>
                </a:r>
                <a:endParaRPr lang="en-US" sz="125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Rectangle 22"/>
              <p:cNvSpPr>
                <a:spLocks noChangeArrowheads="1"/>
              </p:cNvSpPr>
              <p:nvPr/>
            </p:nvSpPr>
            <p:spPr bwMode="auto">
              <a:xfrm flipH="1">
                <a:off x="7679183" y="5287963"/>
                <a:ext cx="1066353" cy="71278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Бизнес партнерства, ЛЭР</a:t>
                </a:r>
                <a:endParaRPr lang="en-US" sz="125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/>
            </p:nvSpPr>
            <p:spPr bwMode="auto">
              <a:xfrm>
                <a:off x="295274" y="5287963"/>
                <a:ext cx="1231685" cy="71278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25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Модернизация оборудования</a:t>
                </a:r>
                <a:endParaRPr lang="en-US" sz="125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46" name="AutoShape 39"/>
              <p:cNvCxnSpPr>
                <a:cxnSpLocks noChangeShapeType="1"/>
                <a:stCxn id="255" idx="2"/>
                <a:endCxn id="47" idx="0"/>
              </p:cNvCxnSpPr>
              <p:nvPr/>
            </p:nvCxnSpPr>
            <p:spPr bwMode="auto">
              <a:xfrm rot="5400000">
                <a:off x="4252536" y="2958852"/>
                <a:ext cx="254000" cy="4404222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grpSp>
        <p:nvGrpSpPr>
          <p:cNvPr id="54" name="Group 53"/>
          <p:cNvGrpSpPr/>
          <p:nvPr/>
        </p:nvGrpSpPr>
        <p:grpSpPr>
          <a:xfrm>
            <a:off x="5000628" y="857232"/>
            <a:ext cx="3238518" cy="3462327"/>
            <a:chOff x="5734975" y="1571625"/>
            <a:chExt cx="3238518" cy="3462327"/>
          </a:xfrm>
        </p:grpSpPr>
        <p:grpSp>
          <p:nvGrpSpPr>
            <p:cNvPr id="41994" name="Group 55"/>
            <p:cNvGrpSpPr>
              <a:grpSpLocks/>
            </p:cNvGrpSpPr>
            <p:nvPr/>
          </p:nvGrpSpPr>
          <p:grpSpPr bwMode="auto">
            <a:xfrm>
              <a:off x="5902325" y="1571625"/>
              <a:ext cx="2827338" cy="3462327"/>
              <a:chOff x="5902506" y="1428750"/>
              <a:chExt cx="2826925" cy="3462338"/>
            </a:xfrm>
          </p:grpSpPr>
          <p:sp>
            <p:nvSpPr>
              <p:cNvPr id="255" name="Rectangle 9"/>
              <p:cNvSpPr>
                <a:spLocks noChangeArrowheads="1"/>
              </p:cNvSpPr>
              <p:nvPr/>
            </p:nvSpPr>
            <p:spPr bwMode="auto">
              <a:xfrm>
                <a:off x="5902506" y="1428750"/>
                <a:ext cx="2826925" cy="3462349"/>
              </a:xfrm>
              <a:prstGeom prst="rect">
                <a:avLst/>
              </a:prstGeom>
              <a:gradFill flip="none" rotWithShape="1">
                <a:gsLst>
                  <a:gs pos="0">
                    <a:srgbClr val="E0F1FC"/>
                  </a:gs>
                  <a:gs pos="35000">
                    <a:srgbClr val="EDF7FD"/>
                  </a:gs>
                  <a:gs pos="100000">
                    <a:schemeClr val="tx2"/>
                  </a:gs>
                </a:gsLst>
                <a:lin ang="5400000" scaled="1"/>
                <a:tileRect/>
              </a:gradFill>
              <a:ln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dirty="0" smtClean="0">
                    <a:solidFill>
                      <a:srgbClr val="2B6D85"/>
                    </a:solidFill>
                  </a:rPr>
                  <a:t>МИКРО-УРОВЕНЬ</a:t>
                </a:r>
                <a:endParaRPr lang="en-US" sz="2400" b="1" dirty="0">
                  <a:solidFill>
                    <a:srgbClr val="2B6D85"/>
                  </a:solidFill>
                </a:endParaRPr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6086629" y="1928815"/>
                <a:ext cx="2442806" cy="5524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b="1" dirty="0" smtClean="0">
                    <a:solidFill>
                      <a:schemeClr val="tx2"/>
                    </a:solidFill>
                  </a:rPr>
                  <a:t>ГРУППЫ МСП/ЛЭР/ ПРОМ. СЕКТОРА</a:t>
                </a:r>
                <a:endParaRPr lang="en-US" sz="16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4975" y="2613001"/>
              <a:ext cx="3238518" cy="2316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4643438" y="6185890"/>
            <a:ext cx="4100512" cy="529258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ЭКСПОРТ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285750" y="6185890"/>
            <a:ext cx="4071936" cy="529258"/>
          </a:xfrm>
          <a:prstGeom prst="rect">
            <a:avLst/>
          </a:prstGeom>
          <a:solidFill>
            <a:srgbClr val="99660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ЗАНЯТОСТЬ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7" name="Down Arrow 56"/>
          <p:cNvSpPr/>
          <p:nvPr/>
        </p:nvSpPr>
        <p:spPr bwMode="auto">
          <a:xfrm>
            <a:off x="2181211" y="5929330"/>
            <a:ext cx="138110" cy="214314"/>
          </a:xfrm>
          <a:prstGeom prst="downArrow">
            <a:avLst>
              <a:gd name="adj1" fmla="val 68159"/>
              <a:gd name="adj2" fmla="val 44155"/>
            </a:avLst>
          </a:prstGeom>
          <a:solidFill>
            <a:schemeClr val="accent2"/>
          </a:solidFill>
          <a:ln w="5715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8" name="Down Arrow 57"/>
          <p:cNvSpPr/>
          <p:nvPr/>
        </p:nvSpPr>
        <p:spPr bwMode="auto">
          <a:xfrm>
            <a:off x="6605590" y="5929330"/>
            <a:ext cx="138110" cy="214314"/>
          </a:xfrm>
          <a:prstGeom prst="downArrow">
            <a:avLst>
              <a:gd name="adj1" fmla="val 68159"/>
              <a:gd name="adj2" fmla="val 44155"/>
            </a:avLst>
          </a:prstGeom>
          <a:solidFill>
            <a:schemeClr val="accent2"/>
          </a:solidFill>
          <a:ln w="57150"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285750" y="5429232"/>
            <a:ext cx="8458200" cy="571500"/>
          </a:xfrm>
          <a:prstGeom prst="rect">
            <a:avLst/>
          </a:prstGeom>
          <a:solidFill>
            <a:srgbClr val="5D9C4E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КОНКУРЕНТОСПОСОБНОСТЬ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9" name="Striped Right Arrow 58"/>
          <p:cNvSpPr/>
          <p:nvPr/>
        </p:nvSpPr>
        <p:spPr bwMode="auto">
          <a:xfrm rot="10800000" flipH="1">
            <a:off x="4214810" y="1571611"/>
            <a:ext cx="857256" cy="785818"/>
          </a:xfrm>
          <a:prstGeom prst="striped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Striped Right Arrow 59"/>
          <p:cNvSpPr/>
          <p:nvPr/>
        </p:nvSpPr>
        <p:spPr bwMode="auto">
          <a:xfrm rot="10800000" flipH="1">
            <a:off x="4214810" y="3000371"/>
            <a:ext cx="857256" cy="785818"/>
          </a:xfrm>
          <a:prstGeom prst="stripedRightArrow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643042" y="2143116"/>
            <a:ext cx="2143140" cy="2000264"/>
            <a:chOff x="1643042" y="2143116"/>
            <a:chExt cx="2143140" cy="2000264"/>
          </a:xfrm>
        </p:grpSpPr>
        <p:sp>
          <p:nvSpPr>
            <p:cNvPr id="61" name="TextBox 60"/>
            <p:cNvSpPr txBox="1"/>
            <p:nvPr/>
          </p:nvSpPr>
          <p:spPr>
            <a:xfrm>
              <a:off x="1643042" y="2143116"/>
              <a:ext cx="2143140" cy="2000264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b="1" dirty="0" smtClean="0">
                <a:solidFill>
                  <a:srgbClr val="FF0000"/>
                </a:solidFill>
                <a:latin typeface="+mj-lt"/>
              </a:endParaRPr>
            </a:p>
            <a:p>
              <a:pPr algn="ctr"/>
              <a:r>
                <a:rPr lang="ru-RU" sz="4000" b="1" dirty="0" smtClean="0">
                  <a:solidFill>
                    <a:srgbClr val="FF0000"/>
                  </a:solidFill>
                  <a:latin typeface="+mj-lt"/>
                </a:rPr>
                <a:t>ЦРПП</a:t>
              </a:r>
              <a:endParaRPr lang="en-US" sz="4000" b="1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-40084" r="-6237" b="-18280"/>
            <a:stretch>
              <a:fillRect/>
            </a:stretch>
          </p:blipFill>
          <p:spPr bwMode="auto">
            <a:xfrm>
              <a:off x="1785918" y="2286016"/>
              <a:ext cx="1857388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214414" y="1865330"/>
          <a:ext cx="6667504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3525" y="938213"/>
            <a:ext cx="8451850" cy="419100"/>
          </a:xfrm>
          <a:prstGeom prst="rect">
            <a:avLst/>
          </a:prstGeom>
          <a:noFill/>
          <a:ln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Процесс стратегического апгрейдинга (ПСА)</a:t>
            </a:r>
            <a:r>
              <a:rPr lang="en-US" sz="3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ЛЭР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/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группы МСП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/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сектора в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4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фазы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63" y="3794125"/>
            <a:ext cx="14081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294671"/>
                </a:solidFill>
                <a:latin typeface="+mj-lt"/>
              </a:rPr>
              <a:t>ПСА</a:t>
            </a:r>
            <a:endParaRPr lang="en-US" sz="5400" dirty="0">
              <a:solidFill>
                <a:srgbClr val="29467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B0A577-0EB7-4788-94CB-8C6146617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30B0A577-0EB7-4788-94CB-8C6146617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431AF5-D311-4300-97BD-41E7F1EE8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FD431AF5-D311-4300-97BD-41E7F1EE8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86E499-5147-4948-A2D2-E7D21A4CE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D286E499-5147-4948-A2D2-E7D21A4CE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E60DB8-268B-4D7D-BE3B-29A2D597C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C1E60DB8-268B-4D7D-BE3B-29A2D597C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FE6073-0569-42BF-A529-64E11C162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F2FE6073-0569-42BF-A529-64E11C162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286E8C-3192-4E60-B7D3-C9B38DC3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9C286E8C-3192-4E60-B7D3-C9B38DC3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7D4568-D00A-499D-88A9-466A943C0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107D4568-D00A-499D-88A9-466A943C0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BA781A-65FE-473E-9F77-E17F62D0E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0BA781A-65FE-473E-9F77-E17F62D0E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3"/>
          <p:cNvSpPr>
            <a:spLocks noChangeArrowheads="1"/>
          </p:cNvSpPr>
          <p:nvPr/>
        </p:nvSpPr>
        <p:spPr bwMode="auto">
          <a:xfrm>
            <a:off x="7715250" y="0"/>
            <a:ext cx="1428750" cy="1643063"/>
          </a:xfrm>
          <a:prstGeom prst="rect">
            <a:avLst/>
          </a:prstGeom>
          <a:solidFill>
            <a:schemeClr val="tx2"/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0" y="0"/>
            <a:ext cx="7715272" cy="142873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/>
          <a:p>
            <a:pPr algn="ctr"/>
            <a:r>
              <a:rPr lang="ru-RU" sz="3200" dirty="0">
                <a:solidFill>
                  <a:srgbClr val="FF3300"/>
                </a:solidFill>
                <a:latin typeface="Calibri" pitchFamily="34" charset="0"/>
              </a:rPr>
              <a:t>Фаза </a:t>
            </a:r>
            <a:r>
              <a:rPr lang="en-US" sz="3200" dirty="0" smtClean="0">
                <a:solidFill>
                  <a:srgbClr val="FF3300"/>
                </a:solidFill>
                <a:latin typeface="Calibri" pitchFamily="34" charset="0"/>
              </a:rPr>
              <a:t>I: </a:t>
            </a:r>
            <a:r>
              <a:rPr lang="ru-RU" sz="3200" dirty="0" smtClean="0">
                <a:solidFill>
                  <a:srgbClr val="FF3300"/>
                </a:solidFill>
                <a:latin typeface="Calibri" pitchFamily="34" charset="0"/>
              </a:rPr>
              <a:t>5-ступенчатая</a:t>
            </a:r>
            <a:r>
              <a:rPr lang="ru-RU" sz="3200" dirty="0" smtClean="0">
                <a:solidFill>
                  <a:srgbClr val="5185A2"/>
                </a:solidFill>
                <a:latin typeface="Calibri" pitchFamily="34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</a:rPr>
              <a:t>общая </a:t>
            </a:r>
            <a:endParaRPr lang="ru-RU" sz="3200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Calibri" pitchFamily="34" charset="0"/>
              </a:rPr>
              <a:t>стратегическая </a:t>
            </a:r>
            <a:r>
              <a:rPr lang="ru-RU" sz="3200" dirty="0">
                <a:solidFill>
                  <a:srgbClr val="0070C0"/>
                </a:solidFill>
                <a:latin typeface="Calibri" pitchFamily="34" charset="0"/>
              </a:rPr>
              <a:t>диагностика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17" name="Elbow Connector 16"/>
          <p:cNvCxnSpPr>
            <a:stCxn id="13" idx="2"/>
            <a:endCxn id="12293" idx="0"/>
          </p:cNvCxnSpPr>
          <p:nvPr/>
        </p:nvCxnSpPr>
        <p:spPr bwMode="auto">
          <a:xfrm rot="5400000">
            <a:off x="2643188" y="1357300"/>
            <a:ext cx="714375" cy="2714625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none" w="sm" len="sm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3" name="Isosceles Triangle 22"/>
          <p:cNvSpPr>
            <a:spLocks noChangeArrowheads="1"/>
          </p:cNvSpPr>
          <p:nvPr/>
        </p:nvSpPr>
        <p:spPr bwMode="auto">
          <a:xfrm>
            <a:off x="1500188" y="3071800"/>
            <a:ext cx="285750" cy="214313"/>
          </a:xfrm>
          <a:prstGeom prst="triangle">
            <a:avLst>
              <a:gd name="adj" fmla="val 50000"/>
            </a:avLst>
          </a:prstGeom>
          <a:noFill/>
          <a:ln w="12700" cap="sq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25" name="Elbow Connector 24"/>
          <p:cNvCxnSpPr>
            <a:stCxn id="13" idx="2"/>
            <a:endCxn id="12295" idx="0"/>
          </p:cNvCxnSpPr>
          <p:nvPr/>
        </p:nvCxnSpPr>
        <p:spPr bwMode="auto">
          <a:xfrm rot="5400000">
            <a:off x="3999706" y="2713819"/>
            <a:ext cx="714375" cy="1588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none" w="sm" len="sm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5" name="Isosceles Triangle 25"/>
          <p:cNvSpPr>
            <a:spLocks noChangeArrowheads="1"/>
          </p:cNvSpPr>
          <p:nvPr/>
        </p:nvSpPr>
        <p:spPr bwMode="auto">
          <a:xfrm>
            <a:off x="4214813" y="3071800"/>
            <a:ext cx="285750" cy="214313"/>
          </a:xfrm>
          <a:prstGeom prst="triangle">
            <a:avLst>
              <a:gd name="adj" fmla="val 50000"/>
            </a:avLst>
          </a:prstGeom>
          <a:noFill/>
          <a:ln w="12700" cap="sq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27" name="Elbow Connector 26"/>
          <p:cNvCxnSpPr>
            <a:stCxn id="13" idx="2"/>
            <a:endCxn id="12297" idx="0"/>
          </p:cNvCxnSpPr>
          <p:nvPr/>
        </p:nvCxnSpPr>
        <p:spPr bwMode="auto">
          <a:xfrm rot="16200000" flipH="1">
            <a:off x="5357813" y="1357300"/>
            <a:ext cx="714375" cy="2714625"/>
          </a:xfrm>
          <a:prstGeom prst="bentConnector3">
            <a:avLst>
              <a:gd name="adj1" fmla="val 50000"/>
            </a:avLst>
          </a:prstGeom>
          <a:ln>
            <a:headEnd type="none" w="sm" len="sm"/>
            <a:tailEnd type="none" w="sm" len="sm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7" name="Isosceles Triangle 27"/>
          <p:cNvSpPr>
            <a:spLocks noChangeArrowheads="1"/>
          </p:cNvSpPr>
          <p:nvPr/>
        </p:nvSpPr>
        <p:spPr bwMode="auto">
          <a:xfrm>
            <a:off x="6929438" y="3071800"/>
            <a:ext cx="285750" cy="214313"/>
          </a:xfrm>
          <a:prstGeom prst="triangle">
            <a:avLst>
              <a:gd name="adj" fmla="val 50000"/>
            </a:avLst>
          </a:prstGeom>
          <a:noFill/>
          <a:ln w="12700" cap="sq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29" name="Elbow Connector 28"/>
          <p:cNvCxnSpPr>
            <a:stCxn id="13" idx="2"/>
            <a:endCxn id="12299" idx="0"/>
          </p:cNvCxnSpPr>
          <p:nvPr/>
        </p:nvCxnSpPr>
        <p:spPr bwMode="auto">
          <a:xfrm rot="16200000" flipH="1">
            <a:off x="3755232" y="2959881"/>
            <a:ext cx="2571750" cy="1366837"/>
          </a:xfrm>
          <a:prstGeom prst="bentConnector3">
            <a:avLst>
              <a:gd name="adj1" fmla="val 14074"/>
            </a:avLst>
          </a:prstGeom>
          <a:ln>
            <a:headEnd type="none" w="sm" len="sm"/>
            <a:tailEnd type="none" w="sm" len="sm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299" name="Isosceles Triangle 29"/>
          <p:cNvSpPr>
            <a:spLocks noChangeArrowheads="1"/>
          </p:cNvSpPr>
          <p:nvPr/>
        </p:nvSpPr>
        <p:spPr bwMode="auto">
          <a:xfrm>
            <a:off x="5581650" y="4929175"/>
            <a:ext cx="285750" cy="214313"/>
          </a:xfrm>
          <a:prstGeom prst="triangle">
            <a:avLst>
              <a:gd name="adj" fmla="val 50000"/>
            </a:avLst>
          </a:prstGeom>
          <a:noFill/>
          <a:ln w="12700" cap="sq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31" name="Elbow Connector 30"/>
          <p:cNvCxnSpPr>
            <a:stCxn id="13" idx="2"/>
            <a:endCxn id="12301" idx="0"/>
          </p:cNvCxnSpPr>
          <p:nvPr/>
        </p:nvCxnSpPr>
        <p:spPr bwMode="auto">
          <a:xfrm rot="5400000">
            <a:off x="2388394" y="2959881"/>
            <a:ext cx="2571750" cy="1366838"/>
          </a:xfrm>
          <a:prstGeom prst="bentConnector3">
            <a:avLst>
              <a:gd name="adj1" fmla="val 14074"/>
            </a:avLst>
          </a:prstGeom>
          <a:ln>
            <a:headEnd type="none" w="sm" len="sm"/>
            <a:tailEnd type="none" w="sm" len="sm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301" name="Isosceles Triangle 31"/>
          <p:cNvSpPr>
            <a:spLocks noChangeArrowheads="1"/>
          </p:cNvSpPr>
          <p:nvPr/>
        </p:nvSpPr>
        <p:spPr bwMode="auto">
          <a:xfrm>
            <a:off x="2847975" y="4929175"/>
            <a:ext cx="285750" cy="214313"/>
          </a:xfrm>
          <a:prstGeom prst="triangle">
            <a:avLst>
              <a:gd name="adj" fmla="val 50000"/>
            </a:avLst>
          </a:prstGeom>
          <a:noFill/>
          <a:ln w="12700" cap="sq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71472" y="3071798"/>
          <a:ext cx="214314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3286116" y="3071798"/>
          <a:ext cx="214314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6000760" y="3071798"/>
          <a:ext cx="214314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653431" y="4929186"/>
          <a:ext cx="214314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918801" y="4929186"/>
          <a:ext cx="2143140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1606550" y="1714488"/>
            <a:ext cx="5502275" cy="642937"/>
          </a:xfrm>
          <a:prstGeom prst="rect">
            <a:avLst/>
          </a:prstGeom>
          <a:solidFill>
            <a:srgbClr val="7DBED5"/>
          </a:solidFill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ОБЩАЯ СТРАТЕГИЧЕСКАЯ ДИАГНОСТИКА</a:t>
            </a:r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376675" y="2876534"/>
          <a:ext cx="409111" cy="34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3091319" y="2876534"/>
          <a:ext cx="409111" cy="34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30" name="Diagram 29"/>
          <p:cNvGraphicFramePr/>
          <p:nvPr/>
        </p:nvGraphicFramePr>
        <p:xfrm>
          <a:off x="5805963" y="2876534"/>
          <a:ext cx="409111" cy="34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graphicFrame>
        <p:nvGraphicFramePr>
          <p:cNvPr id="32" name="Diagram 31"/>
          <p:cNvGraphicFramePr/>
          <p:nvPr/>
        </p:nvGraphicFramePr>
        <p:xfrm>
          <a:off x="4458634" y="4733922"/>
          <a:ext cx="409111" cy="34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33" name="Diagram 32"/>
          <p:cNvGraphicFramePr/>
          <p:nvPr/>
        </p:nvGraphicFramePr>
        <p:xfrm>
          <a:off x="1724004" y="4733922"/>
          <a:ext cx="409111" cy="34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6610364" y="31726"/>
            <a:ext cx="2793900" cy="199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643834" y="71414"/>
            <a:ext cx="723900" cy="723900"/>
          </a:xfrm>
          <a:prstGeom prst="ellipse">
            <a:avLst/>
          </a:prstGeom>
          <a:noFill/>
          <a:ln w="57150" cap="sq" algn="ctr">
            <a:solidFill>
              <a:srgbClr val="FF7979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  <p:bldP spid="12297" grpId="0"/>
      <p:bldP spid="12299" grpId="0"/>
      <p:bldP spid="12301" grpId="0"/>
      <p:bldGraphic spid="7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P spid="13" grpId="0" animBg="1"/>
      <p:bldGraphic spid="26" grpId="0">
        <p:bldAsOne/>
      </p:bldGraphic>
      <p:bldGraphic spid="28" grpId="0">
        <p:bldAsOne/>
      </p:bldGraphic>
      <p:bldGraphic spid="30" grpId="0">
        <p:bldAsOne/>
      </p:bldGraphic>
      <p:bldGraphic spid="32" grpId="0">
        <p:bldAsOne/>
      </p:bldGraphic>
      <p:bldGraphic spid="33" grpId="0">
        <p:bldAsOne/>
      </p:bldGraphic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869976" y="1196975"/>
            <a:ext cx="7416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ЮНИДО</a:t>
            </a:r>
            <a:r>
              <a:rPr lang="en-US" sz="36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3600" kern="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Ключевые факты</a:t>
            </a:r>
            <a:endParaRPr lang="en-US" sz="3600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143116"/>
            <a:ext cx="7489825" cy="422592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ru-RU" sz="2400" dirty="0" smtClean="0">
                <a:solidFill>
                  <a:srgbClr val="292929"/>
                </a:solidFill>
              </a:rPr>
              <a:t>Основано в 1966 году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sz="2400" dirty="0" smtClean="0">
                <a:solidFill>
                  <a:srgbClr val="292929"/>
                </a:solidFill>
              </a:rPr>
              <a:t>С 1986 - специализированное агентство ООН</a:t>
            </a:r>
            <a:endParaRPr lang="en-US" sz="2400" dirty="0" smtClean="0">
              <a:solidFill>
                <a:srgbClr val="292929"/>
              </a:solidFill>
              <a:latin typeface="+mj-lt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ru-RU" sz="2400" dirty="0" smtClean="0">
                <a:solidFill>
                  <a:srgbClr val="292929"/>
                </a:solidFill>
              </a:rPr>
              <a:t>Уполномочено содействовать промышленному развитию в развивающихся странах и странах с переходной экономикой 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ru-RU" sz="2400" dirty="0" smtClean="0"/>
              <a:t>Фокус – техническое сотрудничество по вопросам политики, институционального потенциала и услуг по развитию бизнеса и производственных МСП</a:t>
            </a:r>
            <a:endParaRPr lang="en-US" sz="2400" dirty="0" smtClean="0"/>
          </a:p>
          <a:p>
            <a:pPr eaLnBrk="1" hangingPunct="1">
              <a:spcBef>
                <a:spcPts val="1800"/>
              </a:spcBef>
              <a:defRPr/>
            </a:pPr>
            <a:endParaRPr lang="en-US" sz="2400" dirty="0" smtClean="0">
              <a:solidFill>
                <a:srgbClr val="29292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96950"/>
            <a:ext cx="8929686" cy="6175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3400" b="0" kern="1200" dirty="0" smtClean="0">
                <a:solidFill>
                  <a:srgbClr val="0070C0"/>
                </a:solidFill>
              </a:rPr>
              <a:t>Проект по развитию ЭК в Марокко</a:t>
            </a:r>
            <a:endParaRPr lang="en-US" sz="3400" b="0" kern="1200" dirty="0" smtClean="0">
              <a:solidFill>
                <a:srgbClr val="0070C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9169" y="1820884"/>
            <a:ext cx="7639045" cy="46799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6588" lvl="1" indent="-342900" eaLnBrk="1" hangingPunct="1">
              <a:spcBef>
                <a:spcPts val="1500"/>
              </a:spcBef>
              <a:buClr>
                <a:schemeClr val="accent2"/>
              </a:buClr>
              <a:buSzPct val="100000"/>
              <a:defRPr/>
            </a:pP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Начало проекта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: 2004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 год</a:t>
            </a:r>
            <a:endParaRPr lang="en-US" sz="2100" dirty="0" smtClean="0">
              <a:solidFill>
                <a:srgbClr val="3E5B6A"/>
              </a:solidFill>
              <a:ea typeface="+mn-ea"/>
              <a:cs typeface="+mn-cs"/>
            </a:endParaRPr>
          </a:p>
          <a:p>
            <a:pPr marL="636588" lvl="1" indent="-342900" eaLnBrk="1" hangingPunct="1">
              <a:spcBef>
                <a:spcPts val="1500"/>
              </a:spcBef>
              <a:buClr>
                <a:schemeClr val="accent2"/>
              </a:buClr>
              <a:buSzPct val="100000"/>
              <a:defRPr/>
            </a:pP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Создано 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20 </a:t>
            </a:r>
            <a:r>
              <a:rPr lang="ru-RU" sz="2100" dirty="0" err="1" smtClean="0">
                <a:solidFill>
                  <a:srgbClr val="3E5B6A"/>
                </a:solidFill>
                <a:ea typeface="+mn-ea"/>
                <a:cs typeface="+mn-cs"/>
              </a:rPr>
              <a:t>экспорт-консорциумов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, объединяющих 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120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 МСП из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 8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 секторов 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(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текстильная промышленность,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 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продукты питания,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 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стройматериалы,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 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туризм,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 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ИКТ, и т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.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д.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)  </a:t>
            </a:r>
          </a:p>
          <a:p>
            <a:pPr marL="636588" lvl="1" indent="-342900" eaLnBrk="1" hangingPunct="1">
              <a:spcBef>
                <a:spcPts val="1500"/>
              </a:spcBef>
              <a:buClr>
                <a:schemeClr val="accent2"/>
              </a:buClr>
              <a:buSzPct val="100000"/>
              <a:defRPr/>
            </a:pP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Фонд поддержки ЭК, созданный Министерством торговли</a:t>
            </a:r>
            <a:endParaRPr lang="en-US" sz="2100" dirty="0" smtClean="0">
              <a:solidFill>
                <a:srgbClr val="3E5B6A"/>
              </a:solidFill>
              <a:ea typeface="+mn-ea"/>
              <a:cs typeface="+mn-cs"/>
            </a:endParaRPr>
          </a:p>
          <a:p>
            <a:pPr marL="636588" lvl="1" indent="-342900" eaLnBrk="1" hangingPunct="1">
              <a:spcBef>
                <a:spcPts val="1500"/>
              </a:spcBef>
              <a:buClr>
                <a:schemeClr val="accent2"/>
              </a:buClr>
              <a:buSzPct val="100000"/>
              <a:defRPr/>
            </a:pP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Льготный режим предоставления </a:t>
            </a:r>
            <a:r>
              <a:rPr lang="ru-RU" sz="2100" dirty="0" err="1" smtClean="0">
                <a:solidFill>
                  <a:srgbClr val="3E5B6A"/>
                </a:solidFill>
                <a:ea typeface="+mn-ea"/>
                <a:cs typeface="+mn-cs"/>
              </a:rPr>
              <a:t>апгрейдинг-услуг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 со стороны 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ANPME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 (</a:t>
            </a:r>
            <a:r>
              <a:rPr lang="ru-RU" sz="2100" dirty="0" err="1" smtClean="0">
                <a:solidFill>
                  <a:srgbClr val="3E5B6A"/>
                </a:solidFill>
                <a:ea typeface="+mn-ea"/>
                <a:cs typeface="+mn-cs"/>
              </a:rPr>
              <a:t>нац.агенство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 по поддержке МСП)</a:t>
            </a:r>
            <a:endParaRPr lang="en-US" sz="2100" dirty="0" smtClean="0">
              <a:solidFill>
                <a:srgbClr val="3E5B6A"/>
              </a:solidFill>
              <a:ea typeface="+mn-ea"/>
              <a:cs typeface="+mn-cs"/>
            </a:endParaRPr>
          </a:p>
          <a:p>
            <a:pPr marL="636588" lvl="1" indent="-342900" eaLnBrk="1" hangingPunct="1">
              <a:spcBef>
                <a:spcPts val="1500"/>
              </a:spcBef>
              <a:buClr>
                <a:schemeClr val="accent2"/>
              </a:buClr>
              <a:buSzPct val="100000"/>
              <a:defRPr/>
            </a:pP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Создание отраслевыми ассоциациями 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(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например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 </a:t>
            </a:r>
            <a:r>
              <a:rPr lang="ru-RU" sz="2100" dirty="0" err="1" smtClean="0">
                <a:solidFill>
                  <a:srgbClr val="3E5B6A"/>
                </a:solidFill>
                <a:ea typeface="+mn-ea"/>
                <a:cs typeface="+mn-cs"/>
              </a:rPr>
              <a:t>Марроканская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 ассоциация </a:t>
            </a:r>
            <a:r>
              <a:rPr lang="ru-RU" sz="2100" dirty="0" err="1" smtClean="0">
                <a:solidFill>
                  <a:srgbClr val="3E5B6A"/>
                </a:solidFill>
                <a:ea typeface="+mn-ea"/>
                <a:cs typeface="+mn-cs"/>
              </a:rPr>
              <a:t>текст.производителей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 «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AMITH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»</a:t>
            </a:r>
            <a:r>
              <a:rPr lang="en-US" sz="2100" dirty="0" smtClean="0">
                <a:solidFill>
                  <a:srgbClr val="3E5B6A"/>
                </a:solidFill>
                <a:ea typeface="+mn-ea"/>
                <a:cs typeface="+mn-cs"/>
              </a:rPr>
              <a:t>)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 подразделения по развитию консорциумов</a:t>
            </a:r>
            <a:endParaRPr lang="en-US" sz="2100" dirty="0" smtClean="0">
              <a:solidFill>
                <a:srgbClr val="3E5B6A"/>
              </a:solidFill>
              <a:ea typeface="+mn-ea"/>
              <a:cs typeface="+mn-cs"/>
            </a:endParaRPr>
          </a:p>
          <a:p>
            <a:pPr marL="636588" lvl="1" indent="-342900" eaLnBrk="1" hangingPunct="1">
              <a:spcBef>
                <a:spcPts val="1500"/>
              </a:spcBef>
              <a:buClr>
                <a:schemeClr val="accent2"/>
              </a:buClr>
              <a:buSzPct val="100000"/>
              <a:defRPr/>
            </a:pP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Ассоциация </a:t>
            </a:r>
            <a:r>
              <a:rPr lang="ru-RU" sz="2100" dirty="0" err="1" smtClean="0">
                <a:solidFill>
                  <a:srgbClr val="3E5B6A"/>
                </a:solidFill>
                <a:ea typeface="+mn-ea"/>
                <a:cs typeface="+mn-cs"/>
              </a:rPr>
              <a:t>Экспорт-Консорциумов</a:t>
            </a:r>
            <a:r>
              <a:rPr lang="ru-RU" sz="2100" dirty="0" smtClean="0">
                <a:solidFill>
                  <a:srgbClr val="3E5B6A"/>
                </a:solidFill>
                <a:ea typeface="+mn-ea"/>
                <a:cs typeface="+mn-cs"/>
              </a:rPr>
              <a:t> основана в 2009 г.</a:t>
            </a:r>
            <a:endParaRPr lang="en-GB" sz="2100" dirty="0" smtClean="0">
              <a:solidFill>
                <a:srgbClr val="3E5B6A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987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54B9646-1F53-4740-AAC5-DFC02BCEFAD6}" type="slidenum">
              <a:rPr lang="en-GB"/>
              <a:pPr/>
              <a:t>21</a:t>
            </a:fld>
            <a:endParaRPr lang="en-GB" dirty="0"/>
          </a:p>
        </p:txBody>
      </p:sp>
      <p:pic>
        <p:nvPicPr>
          <p:cNvPr id="5" name="Espace réservé du contenu 6" descr="DSC011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388" y="0"/>
            <a:ext cx="9196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857875"/>
            <a:ext cx="8424863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Стенд консорциума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Мозаика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786063"/>
            <a:ext cx="31432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Спасибо за ваше внимание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!</a:t>
            </a:r>
          </a:p>
          <a:p>
            <a:pPr>
              <a:defRPr/>
            </a:pP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 l="16869" r="13062" b="16405"/>
          <a:stretch>
            <a:fillRect/>
          </a:stretch>
        </p:blipFill>
        <p:spPr bwMode="auto">
          <a:xfrm>
            <a:off x="357188" y="1214438"/>
            <a:ext cx="3857625" cy="5072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85786" y="1928802"/>
            <a:ext cx="7929618" cy="1943100"/>
          </a:xfrm>
          <a:prstGeom prst="rect">
            <a:avLst/>
          </a:prstGeom>
        </p:spPr>
        <p:txBody>
          <a:bodyPr lIns="92075" tIns="46038" rIns="92075" bIns="46038"/>
          <a:lstStyle/>
          <a:p>
            <a:pPr marL="531813" lvl="1" indent="-41751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  <a:tabLst>
                <a:tab pos="571500" algn="l"/>
                <a:tab pos="1714500" algn="l"/>
              </a:tabLst>
              <a:defRPr/>
            </a:pPr>
            <a:r>
              <a:rPr lang="ru-RU" sz="1800" dirty="0" smtClean="0">
                <a:solidFill>
                  <a:srgbClr val="1D314E"/>
                </a:solidFill>
                <a:latin typeface="+mn-lt"/>
              </a:rPr>
              <a:t>В научно-экономических кругах существует широкое понимание </a:t>
            </a:r>
            <a:r>
              <a:rPr kumimoji="1" lang="ru-RU" sz="1800" b="1" dirty="0" smtClean="0">
                <a:solidFill>
                  <a:srgbClr val="00B0F0"/>
                </a:solidFill>
                <a:latin typeface="+mn-lt"/>
              </a:rPr>
              <a:t>важнейшей роли </a:t>
            </a:r>
            <a:r>
              <a:rPr lang="ru-RU" sz="1800" dirty="0" smtClean="0">
                <a:solidFill>
                  <a:srgbClr val="1D314E"/>
                </a:solidFill>
                <a:latin typeface="+mn-lt"/>
              </a:rPr>
              <a:t>производственных МСП частного сектора в экономическом развитии и индустриализации и, в частности, в достижении Целей развития тысячелетия ООН (ЦРТ)</a:t>
            </a:r>
          </a:p>
          <a:p>
            <a:pPr marL="531813" lvl="1" indent="-417513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  <a:tabLst>
                <a:tab pos="571500" algn="l"/>
                <a:tab pos="1714500" algn="l"/>
              </a:tabLst>
              <a:defRPr/>
            </a:pPr>
            <a:r>
              <a:rPr lang="ru-RU" sz="1800" dirty="0" smtClean="0">
                <a:solidFill>
                  <a:srgbClr val="1D314E"/>
                </a:solidFill>
                <a:latin typeface="+mn-lt"/>
              </a:rPr>
              <a:t>Динамичный сектор МСП и предпринимательства является залогом для:</a:t>
            </a:r>
            <a:endParaRPr lang="en-US" sz="1800" dirty="0">
              <a:solidFill>
                <a:srgbClr val="1D314E"/>
              </a:solidFill>
              <a:latin typeface="+mn-lt"/>
            </a:endParaRPr>
          </a:p>
          <a:p>
            <a:pPr marL="1085850" lvl="1" indent="-34290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800" dirty="0" smtClean="0">
                <a:solidFill>
                  <a:srgbClr val="0B5395"/>
                </a:solidFill>
                <a:latin typeface="+mn-lt"/>
              </a:rPr>
              <a:t>наряду с созданием рабочих мест и диверсификацией экономики</a:t>
            </a:r>
          </a:p>
          <a:p>
            <a:pPr marL="1085850" lvl="1" indent="-34290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800" dirty="0" smtClean="0">
                <a:solidFill>
                  <a:srgbClr val="0B5395"/>
                </a:solidFill>
                <a:latin typeface="+mn-lt"/>
              </a:rPr>
              <a:t>утверждения конкурентной структуры рынка</a:t>
            </a:r>
          </a:p>
          <a:p>
            <a:pPr marL="1085850" lvl="1" indent="-34290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800" dirty="0" smtClean="0">
                <a:solidFill>
                  <a:srgbClr val="0B5395"/>
                </a:solidFill>
                <a:latin typeface="+mn-lt"/>
              </a:rPr>
              <a:t>и, следовательно, получения оптимального дохода от торговых операций и доступа к продуктам научно-технического прогресса и инноваций</a:t>
            </a:r>
          </a:p>
          <a:p>
            <a:pPr marL="1085850" lvl="1" indent="-34290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800" dirty="0" smtClean="0">
                <a:solidFill>
                  <a:srgbClr val="0B5395"/>
                </a:solidFill>
                <a:latin typeface="+mn-lt"/>
              </a:rPr>
              <a:t>расширения Цепочек приращения добавленной стоимости (ЦПДС) и как следствие – увеличения валового национального дохода</a:t>
            </a:r>
          </a:p>
          <a:p>
            <a:pPr marL="1085850" lvl="1" indent="-34290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800" dirty="0" smtClean="0">
                <a:solidFill>
                  <a:srgbClr val="0B5395"/>
                </a:solidFill>
                <a:latin typeface="+mn-lt"/>
              </a:rPr>
              <a:t>роста экспорта и притока прямых инвестиций</a:t>
            </a:r>
          </a:p>
          <a:p>
            <a:pPr marL="1085850" lvl="1" indent="-34290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800" dirty="0" smtClean="0">
                <a:solidFill>
                  <a:srgbClr val="0B5395"/>
                </a:solidFill>
                <a:latin typeface="+mn-lt"/>
              </a:rPr>
              <a:t>зарождения основы для средних и крупных предприятий...</a:t>
            </a:r>
            <a:endParaRPr lang="en-US" altLang="zh-CN" sz="1800" dirty="0">
              <a:solidFill>
                <a:srgbClr val="0B5395"/>
              </a:solidFill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525" y="928670"/>
            <a:ext cx="8594725" cy="901700"/>
          </a:xfrm>
          <a:prstGeom prst="rect">
            <a:avLst/>
          </a:prstGeom>
        </p:spPr>
        <p:txBody>
          <a:bodyPr/>
          <a:lstStyle/>
          <a:p>
            <a:pPr marL="0" lvl="1" algn="ctr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3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Роль в экономическом и                  промышленном развитии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2938" y="1857364"/>
            <a:ext cx="7715276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1813" lvl="1" indent="-417513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" pitchFamily="2" charset="2"/>
              <a:buChar char="§"/>
              <a:tabLst>
                <a:tab pos="571500" algn="l"/>
                <a:tab pos="1714500" algn="l"/>
              </a:tabLst>
              <a:defRPr/>
            </a:pPr>
            <a:r>
              <a:rPr lang="ru-RU" altLang="zh-CN" sz="2000" dirty="0" smtClean="0">
                <a:solidFill>
                  <a:srgbClr val="1D314E"/>
                </a:solidFill>
                <a:latin typeface="+mn-lt"/>
              </a:rPr>
              <a:t>Промышленные или производственные МСП характеризуются:</a:t>
            </a:r>
          </a:p>
          <a:p>
            <a:pPr marL="1085850" lvl="1" indent="-342900">
              <a:spcBef>
                <a:spcPts val="300"/>
              </a:spcBef>
              <a:spcAft>
                <a:spcPts val="4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900" dirty="0" smtClean="0">
                <a:solidFill>
                  <a:srgbClr val="0B5395"/>
                </a:solidFill>
                <a:latin typeface="+mn-lt"/>
              </a:rPr>
              <a:t>трудоемкостью, и следовательно широким потенциалом для трудоустройства большего числа рабочей силы</a:t>
            </a:r>
          </a:p>
          <a:p>
            <a:pPr marL="1085850" lvl="1" indent="-342900">
              <a:spcBef>
                <a:spcPts val="300"/>
              </a:spcBef>
              <a:spcAft>
                <a:spcPts val="4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900" dirty="0" smtClean="0">
                <a:solidFill>
                  <a:srgbClr val="0B5395"/>
                </a:solidFill>
                <a:latin typeface="+mn-lt"/>
              </a:rPr>
              <a:t>потенциалом для трудоустройства как квалифицированной, так и неквалифицированной рабочей силы и как следствие – уменьшением уровня безработицы</a:t>
            </a:r>
          </a:p>
          <a:p>
            <a:pPr marL="1085850" lvl="1" indent="-342900">
              <a:spcBef>
                <a:spcPts val="300"/>
              </a:spcBef>
              <a:spcAft>
                <a:spcPts val="4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900" dirty="0" smtClean="0">
                <a:solidFill>
                  <a:srgbClr val="0B5395"/>
                </a:solidFill>
                <a:latin typeface="+mn-lt"/>
              </a:rPr>
              <a:t>предоставлением рабочих мест женщинам и молодежи</a:t>
            </a:r>
          </a:p>
          <a:p>
            <a:pPr marL="1085850" lvl="1" indent="-342900">
              <a:spcBef>
                <a:spcPts val="300"/>
              </a:spcBef>
              <a:spcAft>
                <a:spcPts val="4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900" dirty="0" smtClean="0">
                <a:solidFill>
                  <a:srgbClr val="0B5395"/>
                </a:solidFill>
                <a:latin typeface="+mn-lt"/>
              </a:rPr>
              <a:t>меньшим размером необходимого начального капитала</a:t>
            </a:r>
          </a:p>
          <a:p>
            <a:pPr marL="1085850" lvl="1" indent="-342900">
              <a:spcBef>
                <a:spcPts val="300"/>
              </a:spcBef>
              <a:spcAft>
                <a:spcPts val="4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900" dirty="0" smtClean="0">
                <a:solidFill>
                  <a:srgbClr val="0B5395"/>
                </a:solidFill>
                <a:latin typeface="+mn-lt"/>
              </a:rPr>
              <a:t>использованием простых технологий</a:t>
            </a:r>
          </a:p>
          <a:p>
            <a:pPr marL="1085850" lvl="1" indent="-342900">
              <a:spcBef>
                <a:spcPts val="300"/>
              </a:spcBef>
              <a:spcAft>
                <a:spcPts val="4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900" dirty="0" smtClean="0">
                <a:solidFill>
                  <a:srgbClr val="0B5395"/>
                </a:solidFill>
                <a:latin typeface="+mn-lt"/>
              </a:rPr>
              <a:t>использованием главным образом местного сырья и производственных комплектующих</a:t>
            </a:r>
          </a:p>
          <a:p>
            <a:pPr marL="1085850" lvl="1" indent="-342900">
              <a:spcBef>
                <a:spcPts val="300"/>
              </a:spcBef>
              <a:spcAft>
                <a:spcPts val="400"/>
              </a:spcAft>
              <a:buClr>
                <a:schemeClr val="accent2"/>
              </a:buClr>
              <a:buSzPct val="90000"/>
              <a:buFont typeface="Wingdings" pitchFamily="2" charset="2"/>
              <a:buChar char="Ø"/>
              <a:tabLst>
                <a:tab pos="1714500" algn="l"/>
              </a:tabLst>
              <a:defRPr/>
            </a:pPr>
            <a:r>
              <a:rPr lang="ru-RU" altLang="zh-CN" sz="1900" dirty="0" smtClean="0">
                <a:solidFill>
                  <a:srgbClr val="0B5395"/>
                </a:solidFill>
                <a:latin typeface="+mn-lt"/>
              </a:rPr>
              <a:t>производством комплектующих для средних и крупных предприятий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2" y="1169978"/>
            <a:ext cx="8666163" cy="901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3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Главные особенности промышленных МСП</a:t>
            </a:r>
            <a:r>
              <a:rPr lang="ru-RU" sz="3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3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555" y="1071546"/>
            <a:ext cx="8594725" cy="901700"/>
          </a:xfrm>
          <a:prstGeom prst="rect">
            <a:avLst/>
          </a:prstGeom>
          <a:noFill/>
        </p:spPr>
        <p:txBody>
          <a:bodyPr/>
          <a:lstStyle/>
          <a:p>
            <a:pPr marL="0" lvl="1"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ДАМУ/ЮНИДО: Совместная инициатива</a:t>
            </a:r>
            <a:endParaRPr lang="en-US" sz="36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857364"/>
          <a:ext cx="9144000" cy="50006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7158"/>
                <a:gridCol w="1571636"/>
                <a:gridCol w="6786610"/>
                <a:gridCol w="428596"/>
              </a:tblGrid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1D314E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</a:t>
                      </a:r>
                      <a:r>
                        <a:rPr lang="en-US" sz="1800" b="1" kern="1200" dirty="0" smtClean="0">
                          <a:solidFill>
                            <a:srgbClr val="1D314E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 smtClean="0">
                        <a:solidFill>
                          <a:srgbClr val="1D31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1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90000"/>
                        <a:buFont typeface="Wingdings" pitchFamily="2" charset="2"/>
                        <a:buChar char="Ø"/>
                        <a:tabLst>
                          <a:tab pos="571500" algn="l"/>
                          <a:tab pos="1714500" algn="l"/>
                        </a:tabLst>
                        <a:defRPr/>
                      </a:pPr>
                      <a:r>
                        <a:rPr lang="ru-RU" altLang="zh-CN" sz="1750" b="1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потенциала Центра ДАМУ по развитию промышленных предприятий </a:t>
                      </a:r>
                      <a:r>
                        <a:rPr lang="en-US" altLang="zh-CN" sz="1750" b="1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altLang="zh-CN" sz="1750" b="1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ЦРПП</a:t>
                      </a:r>
                      <a:r>
                        <a:rPr lang="en-US" altLang="zh-CN" sz="1750" b="1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402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D314E"/>
                          </a:solidFill>
                          <a:latin typeface="+mn-lt"/>
                          <a:ea typeface="+mn-ea"/>
                          <a:cs typeface="+mn-cs"/>
                        </a:rPr>
                        <a:t>Задача</a:t>
                      </a:r>
                      <a:r>
                        <a:rPr lang="en-US" sz="1800" b="0" kern="1200" dirty="0" smtClean="0">
                          <a:solidFill>
                            <a:srgbClr val="1D314E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5938" marR="0" lvl="1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90000"/>
                        <a:buFont typeface="Wingdings" pitchFamily="2" charset="2"/>
                        <a:buChar char="Ø"/>
                        <a:tabLst>
                          <a:tab pos="571500" algn="l"/>
                          <a:tab pos="1714500" algn="l"/>
                        </a:tabLst>
                        <a:defRPr/>
                      </a:pPr>
                      <a:r>
                        <a:rPr lang="ru-RU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Фонду ДАМУ по оказанию</a:t>
                      </a:r>
                      <a:r>
                        <a:rPr lang="ru-RU" altLang="zh-CN" sz="1750" b="0" kern="1200" baseline="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благоприятсвующих развитию бизнеса услуг через формирование потенциала ЦРПП, направленного на повышение производительности промышленных МСП в соответствии с международными требованиями рынка</a:t>
                      </a:r>
                      <a:endParaRPr lang="en-US" altLang="zh-CN" sz="1750" b="0" kern="1200" dirty="0" smtClean="0">
                        <a:solidFill>
                          <a:srgbClr val="0B539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2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1F497D"/>
                          </a:solidFill>
                          <a:ea typeface="Times New Roman" pitchFamily="18" charset="0"/>
                          <a:cs typeface="StoneSans-Semibold" charset="0"/>
                        </a:rPr>
                        <a:t>Бенефициары</a:t>
                      </a:r>
                      <a:r>
                        <a:rPr lang="en-GB" sz="1800" b="0" dirty="0" smtClean="0">
                          <a:solidFill>
                            <a:srgbClr val="1F497D"/>
                          </a:solidFill>
                          <a:ea typeface="Times New Roman" pitchFamily="18" charset="0"/>
                          <a:cs typeface="StoneSans-Semibold" charset="0"/>
                        </a:rPr>
                        <a:t>:</a:t>
                      </a:r>
                      <a:endParaRPr lang="en-US" sz="1800" b="0" kern="1200" dirty="0" smtClean="0">
                        <a:solidFill>
                          <a:srgbClr val="1D314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5938" marR="0" lvl="1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3"/>
                        </a:buClr>
                        <a:buSzPct val="90000"/>
                        <a:buFont typeface="Wingdings" pitchFamily="2" charset="2"/>
                        <a:buChar char="Ø"/>
                        <a:tabLst>
                          <a:tab pos="571500" algn="l"/>
                          <a:tab pos="1714500" algn="l"/>
                        </a:tabLst>
                        <a:defRPr/>
                      </a:pPr>
                      <a:r>
                        <a:rPr lang="ru-RU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Фонд ДАМУ и произдственные</a:t>
                      </a:r>
                      <a:r>
                        <a:rPr lang="ru-RU" altLang="zh-CN" sz="1750" b="0" kern="1200" baseline="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 МСП Казахстана</a:t>
                      </a:r>
                      <a:endParaRPr lang="en-US" altLang="zh-CN" sz="1750" b="0" kern="1200" dirty="0" smtClean="0">
                        <a:solidFill>
                          <a:srgbClr val="0B539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 pitchFamily="18" charset="0"/>
                          <a:cs typeface="StoneSans-Semibold" charset="0"/>
                        </a:rPr>
                        <a:t>Длительность</a:t>
                      </a:r>
                      <a:r>
                        <a:rPr lang="en-GB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 pitchFamily="18" charset="0"/>
                          <a:cs typeface="StoneSans-Semibold" charset="0"/>
                        </a:rPr>
                        <a:t>:</a:t>
                      </a:r>
                      <a:endParaRPr lang="en-US" sz="1800" b="0" kern="1200" dirty="0">
                        <a:solidFill>
                          <a:srgbClr val="1F497D"/>
                        </a:solidFill>
                        <a:latin typeface="+mn-lt"/>
                        <a:ea typeface="Times New Roman" pitchFamily="18" charset="0"/>
                        <a:cs typeface="StoneSans-Semibold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5938" marR="0" lvl="1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Pct val="90000"/>
                        <a:buFont typeface="Wingdings" pitchFamily="2" charset="2"/>
                        <a:buChar char="Ø"/>
                        <a:tabLst>
                          <a:tab pos="571500" algn="l"/>
                          <a:tab pos="1714500" algn="l"/>
                        </a:tabLst>
                        <a:defRPr/>
                      </a:pPr>
                      <a:r>
                        <a:rPr lang="en-GB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2011-2016 (6 </a:t>
                      </a:r>
                      <a:r>
                        <a:rPr lang="ru-RU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  <a:r>
                        <a:rPr lang="en-GB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zh-CN" sz="1750" b="0" kern="1200" dirty="0" smtClean="0">
                        <a:solidFill>
                          <a:srgbClr val="0B539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45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 pitchFamily="18" charset="0"/>
                          <a:cs typeface="StoneSans-Semibold" charset="0"/>
                        </a:rPr>
                        <a:t>Фокус</a:t>
                      </a:r>
                      <a:r>
                        <a:rPr lang="en-US" sz="1800" b="0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 pitchFamily="18" charset="0"/>
                          <a:cs typeface="StoneSans-Semibold" charset="0"/>
                        </a:rPr>
                        <a:t>:</a:t>
                      </a:r>
                      <a:endParaRPr lang="en-US" sz="1800" b="0" kern="1200" dirty="0">
                        <a:solidFill>
                          <a:srgbClr val="1F497D"/>
                        </a:solidFill>
                        <a:latin typeface="+mn-lt"/>
                        <a:ea typeface="Times New Roman" pitchFamily="18" charset="0"/>
                        <a:cs typeface="StoneSans-Semibold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5938" marR="0" lvl="1" indent="-347663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Pct val="90000"/>
                        <a:buFont typeface="Wingdings" pitchFamily="2" charset="2"/>
                        <a:buChar char="Ø"/>
                        <a:tabLst>
                          <a:tab pos="571500" algn="l"/>
                          <a:tab pos="1714500" algn="l"/>
                        </a:tabLst>
                        <a:defRPr/>
                      </a:pPr>
                      <a:r>
                        <a:rPr lang="ru-RU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Треннинг и услуги консалтинга</a:t>
                      </a:r>
                    </a:p>
                    <a:p>
                      <a:pPr marL="515938" marR="0" lvl="1" indent="-347663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Pct val="90000"/>
                        <a:buFont typeface="Wingdings" pitchFamily="2" charset="2"/>
                        <a:buChar char="Ø"/>
                        <a:tabLst>
                          <a:tab pos="571500" algn="l"/>
                          <a:tab pos="1714500" algn="l"/>
                        </a:tabLst>
                        <a:defRPr/>
                      </a:pPr>
                      <a:r>
                        <a:rPr lang="ru-RU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Диагностика предприятий и бенчмаркинг</a:t>
                      </a:r>
                    </a:p>
                    <a:p>
                      <a:pPr marL="515938" marR="0" lvl="1" indent="-347663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Pct val="90000"/>
                        <a:buFont typeface="Wingdings" pitchFamily="2" charset="2"/>
                        <a:buChar char="Ø"/>
                        <a:tabLst>
                          <a:tab pos="571500" algn="l"/>
                          <a:tab pos="1714500" algn="l"/>
                        </a:tabLst>
                        <a:defRPr/>
                      </a:pPr>
                      <a:r>
                        <a:rPr lang="ru-RU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Апгрейдинг и повышение конкурентоспособности предприятий</a:t>
                      </a:r>
                    </a:p>
                    <a:p>
                      <a:pPr marL="515938" marR="0" lvl="1" indent="-347663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Pct val="90000"/>
                        <a:buFont typeface="Wingdings" pitchFamily="2" charset="2"/>
                        <a:buChar char="Ø"/>
                        <a:tabLst>
                          <a:tab pos="571500" algn="l"/>
                          <a:tab pos="1714500" algn="l"/>
                        </a:tabLst>
                        <a:defRPr/>
                      </a:pPr>
                      <a:r>
                        <a:rPr lang="ru-RU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</a:t>
                      </a:r>
                      <a:r>
                        <a:rPr lang="ru-RU" altLang="zh-CN" sz="1750" b="0" kern="1200" baseline="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проектов Локального Экономического Развития </a:t>
                      </a:r>
                    </a:p>
                    <a:p>
                      <a:pPr marL="515938" marR="0" lvl="1" indent="-347663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Pct val="90000"/>
                        <a:buFont typeface="Wingdings" pitchFamily="2" charset="2"/>
                        <a:buChar char="Ø"/>
                        <a:tabLst>
                          <a:tab pos="571500" algn="l"/>
                          <a:tab pos="1714500" algn="l"/>
                        </a:tabLst>
                        <a:defRPr/>
                      </a:pPr>
                      <a:r>
                        <a:rPr lang="ru-RU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Содействие экспорту и консорциумы качества </a:t>
                      </a:r>
                    </a:p>
                    <a:p>
                      <a:pPr marL="515938" marR="0" lvl="1" indent="-347663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>
                          <a:schemeClr val="accent3"/>
                        </a:buClr>
                        <a:buSzPct val="90000"/>
                        <a:buFont typeface="Wingdings" pitchFamily="2" charset="2"/>
                        <a:buChar char="Ø"/>
                        <a:tabLst>
                          <a:tab pos="571500" algn="l"/>
                          <a:tab pos="1714500" algn="l"/>
                        </a:tabLst>
                        <a:defRPr/>
                      </a:pPr>
                      <a:r>
                        <a:rPr lang="ru-RU" altLang="zh-CN" sz="1750" b="0" kern="120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«Шефство» при</a:t>
                      </a:r>
                      <a:r>
                        <a:rPr lang="ru-RU" altLang="zh-CN" sz="1750" b="0" kern="1200" baseline="0" dirty="0" smtClean="0">
                          <a:solidFill>
                            <a:srgbClr val="0B5395"/>
                          </a:solidFill>
                          <a:latin typeface="+mn-lt"/>
                          <a:ea typeface="+mn-ea"/>
                          <a:cs typeface="+mn-cs"/>
                        </a:rPr>
                        <a:t> реализации коррективных мер</a:t>
                      </a:r>
                      <a:endParaRPr lang="ru-RU" altLang="zh-CN" sz="1750" b="0" kern="1200" dirty="0" smtClean="0">
                        <a:solidFill>
                          <a:srgbClr val="0B539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525" y="1071546"/>
            <a:ext cx="8594725" cy="901700"/>
          </a:xfrm>
          <a:prstGeom prst="rect">
            <a:avLst/>
          </a:prstGeom>
          <a:noFill/>
        </p:spPr>
        <p:txBody>
          <a:bodyPr/>
          <a:lstStyle/>
          <a:p>
            <a:pPr marL="0" lvl="1"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Проблематика охваченная программой</a:t>
            </a:r>
            <a:endParaRPr lang="en-US" sz="36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142908" y="1857364"/>
            <a:ext cx="8715375" cy="3857625"/>
          </a:xfrm>
          <a:prstGeom prst="rect">
            <a:avLst/>
          </a:prstGeom>
        </p:spPr>
        <p:txBody>
          <a:bodyPr/>
          <a:lstStyle/>
          <a:p>
            <a:pPr marL="1200150" marR="0" lvl="1" indent="-285750" defTabSz="91440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1" lang="ru-RU" sz="2000" kern="0" dirty="0" smtClean="0">
                <a:solidFill>
                  <a:srgbClr val="0070C0"/>
                </a:solidFill>
                <a:latin typeface="+mn-lt"/>
              </a:rPr>
              <a:t>Высокая зависимость от сырьевого сектора и слабая обрабатывающая промышленность</a:t>
            </a:r>
          </a:p>
          <a:p>
            <a:pPr marL="1722438" marR="0" lvl="1" indent="-285750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ru-RU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обрабатывающий сектор генерирует лишь 4,4% от общего объема ВВП</a:t>
            </a:r>
          </a:p>
          <a:p>
            <a:pPr marL="1722438" marR="0" lvl="1" indent="-285750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ru-RU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слабое участие в диверсификации экономики и экспорта</a:t>
            </a:r>
          </a:p>
          <a:p>
            <a:pPr marL="1722438" marR="0" lvl="1" indent="-285750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ru-RU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высокотехнологичный экспорт составляет 3,2% от общего объема экспорта</a:t>
            </a:r>
          </a:p>
          <a:p>
            <a:pPr marL="1200150" marR="0" lvl="1" indent="-285750" defTabSz="91440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1" lang="ru-RU" sz="2000" kern="0" dirty="0" smtClean="0">
                <a:solidFill>
                  <a:srgbClr val="0070C0"/>
                </a:solidFill>
                <a:latin typeface="+mn-lt"/>
              </a:rPr>
              <a:t>Ограниченная роль </a:t>
            </a:r>
            <a:r>
              <a:rPr kumimoji="1" lang="ru-RU" sz="2000" kern="0" dirty="0" err="1" smtClean="0">
                <a:solidFill>
                  <a:srgbClr val="0070C0"/>
                </a:solidFill>
                <a:latin typeface="+mn-lt"/>
              </a:rPr>
              <a:t>пром</a:t>
            </a:r>
            <a:r>
              <a:rPr kumimoji="1" lang="ru-RU" sz="2000" kern="0" dirty="0" smtClean="0">
                <a:solidFill>
                  <a:srgbClr val="0070C0"/>
                </a:solidFill>
                <a:latin typeface="+mn-lt"/>
              </a:rPr>
              <a:t>. МСП в социально-экономическом росте</a:t>
            </a:r>
          </a:p>
          <a:p>
            <a:pPr marL="1722438" lvl="1" indent="-285750">
              <a:spcBef>
                <a:spcPts val="5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defRPr/>
            </a:pPr>
            <a:r>
              <a:rPr kumimoji="1" lang="ru-RU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3% от общего числа активных малых и средних предприятий</a:t>
            </a:r>
          </a:p>
          <a:p>
            <a:pPr marL="1722438" lvl="1" indent="-285750">
              <a:spcBef>
                <a:spcPts val="5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defRPr/>
            </a:pPr>
            <a:r>
              <a:rPr kumimoji="1" lang="ru-RU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предоставление рабочих мест для 1,3% трудоспособного населения</a:t>
            </a:r>
          </a:p>
          <a:p>
            <a:pPr marL="1722438" marR="0" lvl="1" indent="-285750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ru-RU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выработка 1,7%  национального ВВП</a:t>
            </a:r>
          </a:p>
          <a:p>
            <a:pPr marL="1200150" marR="0" lvl="1" indent="-285750" defTabSz="91440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1" lang="ru-RU" sz="2000" kern="0" dirty="0" smtClean="0">
                <a:solidFill>
                  <a:srgbClr val="0070C0"/>
                </a:solidFill>
                <a:latin typeface="+mn-lt"/>
              </a:rPr>
              <a:t>Слабая инфраструктура поддержки конкурентоспособности и УРБ </a:t>
            </a:r>
          </a:p>
          <a:p>
            <a:pPr marL="1722438" marR="0" lvl="1" indent="-285750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ru-RU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Неполное и фрагментированное содействие развитию МСП, ведущее к частичному решению и удорожанию транзакционных издержек</a:t>
            </a:r>
          </a:p>
          <a:p>
            <a:pPr marL="1722438" marR="0" lvl="1" indent="-285750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ru-RU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Нужда в комплексном подходе в вопросах развития местных МСП</a:t>
            </a:r>
          </a:p>
          <a:p>
            <a:pPr marL="1722438" marR="0" lvl="1" indent="-285750" defTabSz="91440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1" lang="ru-RU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Отсутствие координации действующих программ по поддержке МСП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525" y="1071546"/>
            <a:ext cx="8594725" cy="901700"/>
          </a:xfrm>
          <a:prstGeom prst="rect">
            <a:avLst/>
          </a:prstGeom>
          <a:noFill/>
        </p:spPr>
        <p:txBody>
          <a:bodyPr/>
          <a:lstStyle/>
          <a:p>
            <a:pPr marL="0" lvl="1"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Проблематика охваченная программой</a:t>
            </a:r>
            <a:endParaRPr lang="en-US" sz="36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71470" y="1857364"/>
            <a:ext cx="8715375" cy="3857625"/>
          </a:xfrm>
          <a:prstGeom prst="rect">
            <a:avLst/>
          </a:prstGeom>
        </p:spPr>
        <p:txBody>
          <a:bodyPr/>
          <a:lstStyle/>
          <a:p>
            <a:pPr marL="1200150" lvl="1" indent="-285750">
              <a:lnSpc>
                <a:spcPct val="114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</a:pPr>
            <a:r>
              <a:rPr kumimoji="1" lang="ru-RU" sz="2000" kern="0" dirty="0" smtClean="0">
                <a:solidFill>
                  <a:srgbClr val="0070C0"/>
                </a:solidFill>
                <a:latin typeface="+mn-lt"/>
              </a:rPr>
              <a:t>Проблемы, характерные для местных промышленных МСП</a:t>
            </a:r>
          </a:p>
          <a:p>
            <a:pPr marL="1722438" lvl="1" indent="-28575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kumimoji="1" lang="ru-RU" sz="1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Узкая диверсификация товарного спектра</a:t>
            </a:r>
          </a:p>
          <a:p>
            <a:pPr marL="1722438" lvl="1" indent="-28575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kumimoji="1" lang="ru-RU" sz="1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Ограниченные возможности в разработке товаров и их маркетинге</a:t>
            </a:r>
          </a:p>
          <a:p>
            <a:pPr marL="1722438" lvl="1" indent="-285750" defTabSz="35560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defRPr/>
            </a:pPr>
            <a:r>
              <a:rPr kumimoji="1" lang="ru-RU" sz="1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Несовершенные методы операционного, финансового и ресурсного управления </a:t>
            </a:r>
            <a:endParaRPr kumimoji="1" lang="en-US" sz="1800" kern="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1722438" lvl="1" indent="-28575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kumimoji="1" lang="ru-RU" sz="1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Как результат – низкая конкурентоспособность продукции МСП</a:t>
            </a:r>
          </a:p>
          <a:p>
            <a:pPr marL="1722438" lvl="1" indent="-28575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kumimoji="1" lang="ru-RU" sz="1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Отсутствие надежных и взаимодополняющих  связей между МСП вдоль и поперек производственных и дистрибутивных сетей</a:t>
            </a:r>
          </a:p>
          <a:p>
            <a:pPr marL="1722438" lvl="1" indent="-285750" defTabSz="35560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  <a:defRPr/>
            </a:pPr>
            <a:r>
              <a:rPr kumimoji="1" lang="ru-RU" sz="1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Слабые возможности по самостоятельному выявлению и получению финансирования </a:t>
            </a:r>
            <a:endParaRPr kumimoji="1" lang="en-US" sz="1800" kern="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1722438" lvl="1" indent="-28575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kumimoji="1" lang="ru-RU" sz="18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Недостаточная консультативная и техническая поддержка по созданию и расширению производственных МСП</a:t>
            </a:r>
            <a:endParaRPr kumimoji="1" lang="en-US" sz="1600" kern="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525" y="1071546"/>
            <a:ext cx="8594725" cy="901700"/>
          </a:xfrm>
          <a:prstGeom prst="rect">
            <a:avLst/>
          </a:prstGeom>
          <a:noFill/>
        </p:spPr>
        <p:txBody>
          <a:bodyPr/>
          <a:lstStyle/>
          <a:p>
            <a:pPr marL="0" lvl="1"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Цель и искомый результат</a:t>
            </a:r>
            <a:endParaRPr lang="en-US" sz="36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71470" y="1857364"/>
            <a:ext cx="8715375" cy="3857625"/>
          </a:xfrm>
          <a:prstGeom prst="rect">
            <a:avLst/>
          </a:prstGeom>
        </p:spPr>
        <p:txBody>
          <a:bodyPr/>
          <a:lstStyle/>
          <a:p>
            <a:pPr marL="1200150" lvl="1" indent="-285750">
              <a:lnSpc>
                <a:spcPct val="114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</a:pPr>
            <a:r>
              <a:rPr kumimoji="1" lang="ru-RU" sz="2400" b="1" kern="0" dirty="0" smtClean="0">
                <a:solidFill>
                  <a:srgbClr val="0070C0"/>
                </a:solidFill>
                <a:latin typeface="+mn-lt"/>
              </a:rPr>
              <a:t>Конечная цель</a:t>
            </a:r>
          </a:p>
          <a:p>
            <a:pPr marL="1722438" lvl="1" indent="-28575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itchFamily="2" charset="2"/>
              <a:buChar char="Ø"/>
            </a:pPr>
            <a:r>
              <a:rPr kumimoji="1" lang="ru-RU" sz="20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ЦРПП предлагает национальному сектору производственных МСП наиболее востребованные и ориентированные на рынок услуги по развитию бизнеса и эффективно сотрудничает с другими национальными и частными поставщиками УРБ</a:t>
            </a:r>
            <a:endParaRPr kumimoji="1" lang="en-US" sz="2000" kern="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525" y="1071546"/>
            <a:ext cx="85947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Целевая группа бенефициаров</a:t>
            </a:r>
            <a:endParaRPr lang="en-US" sz="36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063" y="1928802"/>
            <a:ext cx="8215312" cy="3857625"/>
          </a:xfrm>
          <a:prstGeom prst="rect">
            <a:avLst/>
          </a:prstGeom>
        </p:spPr>
        <p:txBody>
          <a:bodyPr/>
          <a:lstStyle/>
          <a:p>
            <a:pPr marL="636588" indent="-342900"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pPr>
            <a:r>
              <a:rPr kumimoji="1" lang="ru-RU" sz="2000" kern="0" dirty="0" smtClean="0">
                <a:latin typeface="+mn-lt"/>
              </a:rPr>
              <a:t>Через непосредственного получателя – ЦРПП, программа ЮНИДО нацелена на потребности в развитии</a:t>
            </a:r>
          </a:p>
          <a:p>
            <a:pPr marL="1200150" lvl="1" indent="-285750"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kumimoji="1" lang="ru-RU" sz="2000" kern="0" dirty="0" smtClean="0">
                <a:solidFill>
                  <a:srgbClr val="0070C0"/>
                </a:solidFill>
                <a:latin typeface="+mn-lt"/>
              </a:rPr>
              <a:t>малых и средних предприятий, </a:t>
            </a:r>
          </a:p>
          <a:p>
            <a:pPr marL="1657350" lvl="2" indent="-285750"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kumimoji="1" lang="ru-RU" sz="2000" kern="0" dirty="0" smtClean="0">
                <a:solidFill>
                  <a:srgbClr val="0070C0"/>
                </a:solidFill>
                <a:latin typeface="+mn-lt"/>
              </a:rPr>
              <a:t>принадлежащих обрабатывающей промышленности </a:t>
            </a:r>
          </a:p>
          <a:p>
            <a:pPr marL="2114550" lvl="3" indent="-285750"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kumimoji="1" lang="ru-RU" sz="2000" kern="0" dirty="0" smtClean="0">
                <a:solidFill>
                  <a:srgbClr val="0070C0"/>
                </a:solidFill>
                <a:latin typeface="+mn-lt"/>
              </a:rPr>
              <a:t>осуществляющих деятельность в выбранных приоритетных обрабатывающих секторах </a:t>
            </a:r>
          </a:p>
          <a:p>
            <a:pPr marL="2571750" lvl="4" indent="-285750"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kumimoji="1" lang="ru-RU" sz="2000" kern="0" dirty="0" smtClean="0">
                <a:solidFill>
                  <a:srgbClr val="0070C0"/>
                </a:solidFill>
                <a:latin typeface="+mn-lt"/>
              </a:rPr>
              <a:t>и обладающих потенциалом для расширения производства, экспорта и апгрейдинга</a:t>
            </a:r>
          </a:p>
          <a:p>
            <a:pPr marL="1093788" lvl="1" indent="-342900">
              <a:spcBef>
                <a:spcPts val="12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kumimoji="1" lang="ru-RU" sz="2000" kern="0" dirty="0" smtClean="0">
                <a:latin typeface="+mn-lt"/>
              </a:rPr>
              <a:t>На основе международного опыта, ЦРПП</a:t>
            </a:r>
            <a:r>
              <a:rPr kumimoji="1" lang="ru-RU" sz="2000" kern="0" dirty="0" smtClean="0"/>
              <a:t> </a:t>
            </a:r>
            <a:r>
              <a:rPr kumimoji="1" lang="ru-RU" sz="2000" kern="0" dirty="0" smtClean="0">
                <a:latin typeface="+mn-lt"/>
              </a:rPr>
              <a:t>развернет консалтинговую и информационно-справочную деятельность по улучшению конкурентоспособности </a:t>
            </a:r>
            <a:r>
              <a:rPr kumimoji="1" lang="ru-RU" sz="2000" u="sng" kern="0" dirty="0" smtClean="0">
                <a:latin typeface="+mn-lt"/>
              </a:rPr>
              <a:t>и для более широкого </a:t>
            </a:r>
            <a:r>
              <a:rPr kumimoji="1" lang="ru-RU" sz="2000" u="sng" kern="0" dirty="0" err="1" smtClean="0">
                <a:latin typeface="+mn-lt"/>
              </a:rPr>
              <a:t>бизнес-сообщества</a:t>
            </a:r>
            <a:r>
              <a:rPr kumimoji="1" lang="ru-RU" sz="2000" u="sng" kern="0" dirty="0" smtClean="0">
                <a:latin typeface="+mn-lt"/>
              </a:rPr>
              <a:t> Казахстана</a:t>
            </a:r>
            <a:endParaRPr kumimoji="1" lang="en-US" sz="2000" u="sng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theme/theme1.xml><?xml version="1.0" encoding="utf-8"?>
<a:theme xmlns:a="http://schemas.openxmlformats.org/drawingml/2006/main" name="Green Industry">
  <a:themeElements>
    <a:clrScheme name="Green apples design template [1]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Green apples design template [1]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een apples design template [1]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Green Industry</Template>
  <TotalTime>27725</TotalTime>
  <Words>1243</Words>
  <Application>Microsoft Office PowerPoint</Application>
  <PresentationFormat>On-screen Show (4:3)</PresentationFormat>
  <Paragraphs>211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Green Industry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Ожидаемые результаты программы</vt:lpstr>
      <vt:lpstr>Slide 11</vt:lpstr>
      <vt:lpstr>Slide 12</vt:lpstr>
      <vt:lpstr>Slide 13</vt:lpstr>
      <vt:lpstr>Slide 14</vt:lpstr>
      <vt:lpstr>Slide 15</vt:lpstr>
      <vt:lpstr>Slide 16</vt:lpstr>
      <vt:lpstr>Модель Апгрейдинга           </vt:lpstr>
      <vt:lpstr>Slide 18</vt:lpstr>
      <vt:lpstr>Slide 19</vt:lpstr>
      <vt:lpstr>Проект по развитию ЭК в Марокко</vt:lpstr>
      <vt:lpstr>Стенд консорциума “Мозаика”</vt:lpstr>
      <vt:lpstr>Slide 22</vt:lpstr>
    </vt:vector>
  </TitlesOfParts>
  <Manager/>
  <Company>UNOV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univazo</dc:creator>
  <cp:keywords/>
  <dc:description/>
  <cp:lastModifiedBy>mission</cp:lastModifiedBy>
  <cp:revision>1574</cp:revision>
  <dcterms:created xsi:type="dcterms:W3CDTF">2008-12-10T11:11:36Z</dcterms:created>
  <dcterms:modified xsi:type="dcterms:W3CDTF">2011-03-18T11:56:24Z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TC011813211033</vt:lpwstr>
  </property>
</Properties>
</file>